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Montserrat SemiBold"/>
      <p:regular r:id="rId24"/>
      <p:bold r:id="rId25"/>
      <p:italic r:id="rId26"/>
      <p:boldItalic r:id="rId27"/>
    </p:embeddedFont>
    <p:embeddedFont>
      <p:font typeface="Roboto"/>
      <p:regular r:id="rId28"/>
      <p:bold r:id="rId29"/>
      <p:italic r:id="rId30"/>
      <p:boldItalic r:id="rId31"/>
    </p:embeddedFont>
    <p:embeddedFont>
      <p:font typeface="Montserrat"/>
      <p:regular r:id="rId32"/>
      <p:bold r:id="rId33"/>
      <p:italic r:id="rId34"/>
      <p:boldItalic r:id="rId35"/>
    </p:embeddedFont>
    <p:embeddedFont>
      <p:font typeface="Montserrat Black"/>
      <p:bold r:id="rId36"/>
      <p:boldItalic r:id="rId37"/>
    </p:embeddedFont>
    <p:embeddedFont>
      <p:font typeface="Montserrat Medium"/>
      <p:regular r:id="rId38"/>
      <p:bold r:id="rId39"/>
      <p:italic r:id="rId40"/>
      <p:boldItalic r:id="rId41"/>
    </p:embeddedFont>
    <p:embeddedFont>
      <p:font typeface="Montserrat ExtraBold"/>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CF4811-8874-479F-BC0A-B575FF5DDD2D}">
  <a:tblStyle styleId="{F4CF4811-8874-479F-BC0A-B575FF5DDD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italic.fntdata"/><Relationship Id="rId20" Type="http://schemas.openxmlformats.org/officeDocument/2006/relationships/slide" Target="slides/slide14.xml"/><Relationship Id="rId42" Type="http://schemas.openxmlformats.org/officeDocument/2006/relationships/font" Target="fonts/MontserratExtraBold-bold.fntdata"/><Relationship Id="rId41" Type="http://schemas.openxmlformats.org/officeDocument/2006/relationships/font" Target="fonts/MontserratMedium-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MontserratExtraBold-boldItalic.fntdata"/><Relationship Id="rId24" Type="http://schemas.openxmlformats.org/officeDocument/2006/relationships/font" Target="fonts/MontserratSemiBold-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Roboto-regular.fntdata"/><Relationship Id="rId27" Type="http://schemas.openxmlformats.org/officeDocument/2006/relationships/font" Target="fonts/MontserratSemi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MontserratBlack-boldItalic.fntdata"/><Relationship Id="rId14" Type="http://schemas.openxmlformats.org/officeDocument/2006/relationships/slide" Target="slides/slide8.xml"/><Relationship Id="rId36" Type="http://schemas.openxmlformats.org/officeDocument/2006/relationships/font" Target="fonts/MontserratBlack-bold.fntdata"/><Relationship Id="rId17" Type="http://schemas.openxmlformats.org/officeDocument/2006/relationships/slide" Target="slides/slide11.xml"/><Relationship Id="rId39" Type="http://schemas.openxmlformats.org/officeDocument/2006/relationships/font" Target="fonts/MontserratMedium-bold.fntdata"/><Relationship Id="rId16" Type="http://schemas.openxmlformats.org/officeDocument/2006/relationships/slide" Target="slides/slide10.xml"/><Relationship Id="rId38" Type="http://schemas.openxmlformats.org/officeDocument/2006/relationships/font" Target="fonts/Montserrat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a4b07d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a4b07d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3442592d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3442592d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3952d31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3952d31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35187d8de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35187d8de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a424fd4b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a424fd4b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a3952d313b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a3952d313b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a3952d313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a3952d313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3952d313b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3952d313b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424fd4b99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a424fd4b99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0aeea1a2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0aeea1a2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0674348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0674348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3442592d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3442592d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80aeea1a2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0aeea1a2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41cd062e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41cd062e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3442592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3442592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35187d8d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35187d8d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3442592d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3442592d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2"/>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1" name="Google Shape;11;p2"/>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2"/>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 name="Google Shape;13;p2"/>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nSpc>
                <a:spcPct val="125000"/>
              </a:lnSpc>
              <a:spcBef>
                <a:spcPts val="0"/>
              </a:spcBef>
              <a:spcAft>
                <a:spcPts val="0"/>
              </a:spcAft>
              <a:buClr>
                <a:srgbClr val="FFFFFF"/>
              </a:buClr>
              <a:buSzPts val="1400"/>
              <a:buChar char="○"/>
              <a:defRPr>
                <a:solidFill>
                  <a:srgbClr val="FFFFFF"/>
                </a:solidFill>
              </a:defRPr>
            </a:lvl2pPr>
            <a:lvl3pPr indent="-317500" lvl="2" marL="1371600">
              <a:lnSpc>
                <a:spcPct val="125000"/>
              </a:lnSpc>
              <a:spcBef>
                <a:spcPts val="0"/>
              </a:spcBef>
              <a:spcAft>
                <a:spcPts val="0"/>
              </a:spcAft>
              <a:buClr>
                <a:srgbClr val="FFFFFF"/>
              </a:buClr>
              <a:buSzPts val="1400"/>
              <a:buChar char="■"/>
              <a:defRPr>
                <a:solidFill>
                  <a:srgbClr val="FFFFFF"/>
                </a:solidFill>
              </a:defRPr>
            </a:lvl3pPr>
            <a:lvl4pPr indent="-317500" lvl="3" marL="1828800">
              <a:lnSpc>
                <a:spcPct val="125000"/>
              </a:lnSpc>
              <a:spcBef>
                <a:spcPts val="0"/>
              </a:spcBef>
              <a:spcAft>
                <a:spcPts val="0"/>
              </a:spcAft>
              <a:buClr>
                <a:srgbClr val="FFFFFF"/>
              </a:buClr>
              <a:buSzPts val="1400"/>
              <a:buChar char="●"/>
              <a:defRPr>
                <a:solidFill>
                  <a:srgbClr val="FFFFFF"/>
                </a:solidFill>
              </a:defRPr>
            </a:lvl4pPr>
            <a:lvl5pPr indent="-317500" lvl="4" marL="2286000">
              <a:lnSpc>
                <a:spcPct val="125000"/>
              </a:lnSpc>
              <a:spcBef>
                <a:spcPts val="0"/>
              </a:spcBef>
              <a:spcAft>
                <a:spcPts val="0"/>
              </a:spcAft>
              <a:buClr>
                <a:srgbClr val="FFFFFF"/>
              </a:buClr>
              <a:buSzPts val="1400"/>
              <a:buChar char="○"/>
              <a:defRPr>
                <a:solidFill>
                  <a:srgbClr val="FFFFFF"/>
                </a:solidFill>
              </a:defRPr>
            </a:lvl5pPr>
            <a:lvl6pPr indent="-317500" lvl="5" marL="2743200">
              <a:lnSpc>
                <a:spcPct val="125000"/>
              </a:lnSpc>
              <a:spcBef>
                <a:spcPts val="0"/>
              </a:spcBef>
              <a:spcAft>
                <a:spcPts val="0"/>
              </a:spcAft>
              <a:buClr>
                <a:srgbClr val="FFFFFF"/>
              </a:buClr>
              <a:buSzPts val="1400"/>
              <a:buChar char="■"/>
              <a:defRPr>
                <a:solidFill>
                  <a:srgbClr val="FFFFFF"/>
                </a:solidFill>
              </a:defRPr>
            </a:lvl6pPr>
            <a:lvl7pPr indent="-317500" lvl="6" marL="3200400">
              <a:lnSpc>
                <a:spcPct val="125000"/>
              </a:lnSpc>
              <a:spcBef>
                <a:spcPts val="0"/>
              </a:spcBef>
              <a:spcAft>
                <a:spcPts val="0"/>
              </a:spcAft>
              <a:buClr>
                <a:srgbClr val="FFFFFF"/>
              </a:buClr>
              <a:buSzPts val="1400"/>
              <a:buChar char="●"/>
              <a:defRPr>
                <a:solidFill>
                  <a:srgbClr val="FFFFFF"/>
                </a:solidFill>
              </a:defRPr>
            </a:lvl7pPr>
            <a:lvl8pPr indent="-317500" lvl="7" marL="3657600">
              <a:lnSpc>
                <a:spcPct val="125000"/>
              </a:lnSpc>
              <a:spcBef>
                <a:spcPts val="0"/>
              </a:spcBef>
              <a:spcAft>
                <a:spcPts val="0"/>
              </a:spcAft>
              <a:buClr>
                <a:srgbClr val="FFFFFF"/>
              </a:buClr>
              <a:buSzPts val="1400"/>
              <a:buChar char="○"/>
              <a:defRPr>
                <a:solidFill>
                  <a:srgbClr val="FFFFFF"/>
                </a:solidFill>
              </a:defRPr>
            </a:lvl8pPr>
            <a:lvl9pPr indent="-317500" lvl="8" marL="411480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62" name="Shape 62"/>
        <p:cNvGrpSpPr/>
        <p:nvPr/>
      </p:nvGrpSpPr>
      <p:grpSpPr>
        <a:xfrm>
          <a:off x="0" y="0"/>
          <a:ext cx="0" cy="0"/>
          <a:chOff x="0" y="0"/>
          <a:chExt cx="0" cy="0"/>
        </a:xfrm>
      </p:grpSpPr>
      <p:pic>
        <p:nvPicPr>
          <p:cNvPr id="63" name="Google Shape;63;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64" name="Google Shape;64;p11"/>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65" name="Google Shape;65;p11"/>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descr=" " id="68" name="Google Shape;68;p12"/>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0" name="Google Shape;70;p12"/>
          <p:cNvSpPr txBox="1"/>
          <p:nvPr>
            <p:ph idx="1" type="subTitle"/>
          </p:nvPr>
        </p:nvSpPr>
        <p:spPr>
          <a:xfrm>
            <a:off x="294375" y="2803075"/>
            <a:ext cx="3955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71" name="Google Shape;71;p12"/>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72" name="Google Shape;72;p1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74" name="Shape 74"/>
        <p:cNvGrpSpPr/>
        <p:nvPr/>
      </p:nvGrpSpPr>
      <p:grpSpPr>
        <a:xfrm>
          <a:off x="0" y="0"/>
          <a:ext cx="0" cy="0"/>
          <a:chOff x="0" y="0"/>
          <a:chExt cx="0" cy="0"/>
        </a:xfrm>
      </p:grpSpPr>
      <p:pic>
        <p:nvPicPr>
          <p:cNvPr descr=" " id="75" name="Google Shape;75;p1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6" name="Google Shape;76;p13"/>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77" name="Google Shape;77;p13"/>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78" name="Google Shape;78;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79" name="Google Shape;79;p1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83" name="Google Shape;83;p14"/>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7" name="Google Shape;87;p15"/>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88" name="Google Shape;88;p15"/>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0" name="Google Shape;90;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4" name="Google Shape;94;p16"/>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95" name="Google Shape;95;p16"/>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7" name="Google Shape;97;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17"/>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02" name="Google Shape;102;p17"/>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8"/>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18"/>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108" name="Google Shape;108;p1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110" name="Google Shape;110;p18"/>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id="111" name="Google Shape;111;p1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1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6" name="Google Shape;16;p3"/>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7" name="Google Shape;17;p3"/>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8" name="Google Shape;18;p3"/>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 name="Google Shape;19;p3"/>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2" name="Google Shape;22;p4"/>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3" name="Google Shape;23;p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4" name="Google Shape;24;p4"/>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 name="Google Shape;25;p4"/>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8" name="Google Shape;28;p5"/>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9" name="Google Shape;29;p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30" name="Google Shape;30;p5"/>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 name="Google Shape;31;p5"/>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34" name="Google Shape;34;p6"/>
          <p:cNvCxnSpPr/>
          <p:nvPr/>
        </p:nvCxnSpPr>
        <p:spPr>
          <a:xfrm>
            <a:off x="407168" y="2618527"/>
            <a:ext cx="521400" cy="0"/>
          </a:xfrm>
          <a:prstGeom prst="straightConnector1">
            <a:avLst/>
          </a:prstGeom>
          <a:noFill/>
          <a:ln cap="flat" cmpd="sng" w="76200">
            <a:solidFill>
              <a:srgbClr val="8900E1"/>
            </a:solidFill>
            <a:prstDash val="solid"/>
            <a:round/>
            <a:headEnd len="med" w="med" type="none"/>
            <a:tailEnd len="med" w="med" type="none"/>
          </a:ln>
        </p:spPr>
      </p:cxnSp>
      <p:pic>
        <p:nvPicPr>
          <p:cNvPr descr=" " id="35" name="Google Shape;35;p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36" name="Google Shape;36;p6"/>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37" name="Google Shape;37;p6"/>
          <p:cNvSpPr txBox="1"/>
          <p:nvPr>
            <p:ph idx="1" type="subTitle"/>
          </p:nvPr>
        </p:nvSpPr>
        <p:spPr>
          <a:xfrm>
            <a:off x="316950" y="2938025"/>
            <a:ext cx="4031700" cy="4758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0" name="Google Shape;40;p7"/>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1600"/>
              </a:spcBef>
              <a:spcAft>
                <a:spcPts val="0"/>
              </a:spcAft>
              <a:buSzPts val="1400"/>
              <a:buChar char="○"/>
              <a:defRPr/>
            </a:lvl2pPr>
            <a:lvl3pPr indent="-317500" lvl="2" marL="1371600" rtl="0">
              <a:lnSpc>
                <a:spcPct val="125000"/>
              </a:lnSpc>
              <a:spcBef>
                <a:spcPts val="1600"/>
              </a:spcBef>
              <a:spcAft>
                <a:spcPts val="0"/>
              </a:spcAft>
              <a:buSzPts val="1400"/>
              <a:buChar char="■"/>
              <a:defRPr/>
            </a:lvl3pPr>
            <a:lvl4pPr indent="-317500" lvl="3" marL="1828800" rtl="0">
              <a:lnSpc>
                <a:spcPct val="125000"/>
              </a:lnSpc>
              <a:spcBef>
                <a:spcPts val="1600"/>
              </a:spcBef>
              <a:spcAft>
                <a:spcPts val="0"/>
              </a:spcAft>
              <a:buSzPts val="1400"/>
              <a:buChar char="●"/>
              <a:defRPr/>
            </a:lvl4pPr>
            <a:lvl5pPr indent="-317500" lvl="4" marL="2286000" rtl="0">
              <a:lnSpc>
                <a:spcPct val="125000"/>
              </a:lnSpc>
              <a:spcBef>
                <a:spcPts val="1600"/>
              </a:spcBef>
              <a:spcAft>
                <a:spcPts val="0"/>
              </a:spcAft>
              <a:buSzPts val="1400"/>
              <a:buChar char="○"/>
              <a:defRPr/>
            </a:lvl5pPr>
            <a:lvl6pPr indent="-317500" lvl="5" marL="2743200" rtl="0">
              <a:lnSpc>
                <a:spcPct val="125000"/>
              </a:lnSpc>
              <a:spcBef>
                <a:spcPts val="1600"/>
              </a:spcBef>
              <a:spcAft>
                <a:spcPts val="0"/>
              </a:spcAft>
              <a:buSzPts val="1400"/>
              <a:buChar char="■"/>
              <a:defRPr/>
            </a:lvl6pPr>
            <a:lvl7pPr indent="-317500" lvl="6" marL="3200400" rtl="0">
              <a:lnSpc>
                <a:spcPct val="125000"/>
              </a:lnSpc>
              <a:spcBef>
                <a:spcPts val="1600"/>
              </a:spcBef>
              <a:spcAft>
                <a:spcPts val="0"/>
              </a:spcAft>
              <a:buSzPts val="1400"/>
              <a:buChar char="●"/>
              <a:defRPr/>
            </a:lvl7pPr>
            <a:lvl8pPr indent="-317500" lvl="7" marL="3657600" rtl="0">
              <a:lnSpc>
                <a:spcPct val="125000"/>
              </a:lnSpc>
              <a:spcBef>
                <a:spcPts val="1600"/>
              </a:spcBef>
              <a:spcAft>
                <a:spcPts val="0"/>
              </a:spcAft>
              <a:buSzPts val="1400"/>
              <a:buChar char="○"/>
              <a:defRPr/>
            </a:lvl8pPr>
            <a:lvl9pPr indent="-317500" lvl="8" marL="4114800" rtl="0">
              <a:lnSpc>
                <a:spcPct val="125000"/>
              </a:lnSpc>
              <a:spcBef>
                <a:spcPts val="1600"/>
              </a:spcBef>
              <a:spcAft>
                <a:spcPts val="1600"/>
              </a:spcAft>
              <a:buSzPts val="1400"/>
              <a:buChar char="■"/>
              <a:defRPr/>
            </a:lvl9pPr>
          </a:lstStyle>
          <a:p/>
        </p:txBody>
      </p:sp>
      <p:sp>
        <p:nvSpPr>
          <p:cNvPr id="41" name="Google Shape;41;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descr=" " id="42" name="Google Shape;42;p7"/>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3" name="Google Shape;43;p7"/>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8"/>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46" name="Google Shape;46;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7" name="Google Shape;47;p8"/>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8" name="Google Shape;48;p8"/>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9" name="Google Shape;49;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0" name="Google Shape;50;p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53" name="Google Shape;53;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5" name="Google Shape;55;p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0"/>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58" name="Google Shape;58;p10"/>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1600"/>
              </a:spcBef>
              <a:spcAft>
                <a:spcPts val="0"/>
              </a:spcAft>
              <a:buSzPts val="1200"/>
              <a:buChar char="○"/>
              <a:defRPr sz="1200"/>
            </a:lvl2pPr>
            <a:lvl3pPr indent="-304800" lvl="2" marL="1371600">
              <a:lnSpc>
                <a:spcPct val="125000"/>
              </a:lnSpc>
              <a:spcBef>
                <a:spcPts val="1600"/>
              </a:spcBef>
              <a:spcAft>
                <a:spcPts val="0"/>
              </a:spcAft>
              <a:buSzPts val="1200"/>
              <a:buChar char="■"/>
              <a:defRPr sz="1200"/>
            </a:lvl3pPr>
            <a:lvl4pPr indent="-304800" lvl="3" marL="1828800">
              <a:lnSpc>
                <a:spcPct val="125000"/>
              </a:lnSpc>
              <a:spcBef>
                <a:spcPts val="1600"/>
              </a:spcBef>
              <a:spcAft>
                <a:spcPts val="0"/>
              </a:spcAft>
              <a:buSzPts val="1200"/>
              <a:buChar char="●"/>
              <a:defRPr sz="1200"/>
            </a:lvl4pPr>
            <a:lvl5pPr indent="-304800" lvl="4" marL="2286000">
              <a:lnSpc>
                <a:spcPct val="125000"/>
              </a:lnSpc>
              <a:spcBef>
                <a:spcPts val="1600"/>
              </a:spcBef>
              <a:spcAft>
                <a:spcPts val="0"/>
              </a:spcAft>
              <a:buSzPts val="1200"/>
              <a:buChar char="○"/>
              <a:defRPr sz="1200"/>
            </a:lvl5pPr>
            <a:lvl6pPr indent="-304800" lvl="5" marL="2743200">
              <a:lnSpc>
                <a:spcPct val="125000"/>
              </a:lnSpc>
              <a:spcBef>
                <a:spcPts val="1600"/>
              </a:spcBef>
              <a:spcAft>
                <a:spcPts val="0"/>
              </a:spcAft>
              <a:buSzPts val="1200"/>
              <a:buChar char="■"/>
              <a:defRPr sz="1200"/>
            </a:lvl6pPr>
            <a:lvl7pPr indent="-304800" lvl="6" marL="3200400">
              <a:lnSpc>
                <a:spcPct val="125000"/>
              </a:lnSpc>
              <a:spcBef>
                <a:spcPts val="1600"/>
              </a:spcBef>
              <a:spcAft>
                <a:spcPts val="0"/>
              </a:spcAft>
              <a:buSzPts val="1200"/>
              <a:buChar char="●"/>
              <a:defRPr sz="1200"/>
            </a:lvl7pPr>
            <a:lvl8pPr indent="-304800" lvl="7" marL="3657600">
              <a:lnSpc>
                <a:spcPct val="125000"/>
              </a:lnSpc>
              <a:spcBef>
                <a:spcPts val="1600"/>
              </a:spcBef>
              <a:spcAft>
                <a:spcPts val="0"/>
              </a:spcAft>
              <a:buSzPts val="1200"/>
              <a:buChar char="○"/>
              <a:defRPr sz="1200"/>
            </a:lvl8pPr>
            <a:lvl9pPr indent="-304800" lvl="8" marL="4114800">
              <a:lnSpc>
                <a:spcPct val="125000"/>
              </a:lnSpc>
              <a:spcBef>
                <a:spcPts val="1600"/>
              </a:spcBef>
              <a:spcAft>
                <a:spcPts val="1600"/>
              </a:spcAft>
              <a:buSzPts val="1200"/>
              <a:buChar char="■"/>
              <a:defRPr sz="1200"/>
            </a:lvl9pPr>
          </a:lstStyle>
          <a:p/>
        </p:txBody>
      </p:sp>
      <p:pic>
        <p:nvPicPr>
          <p:cNvPr descr=" " id="59" name="Google Shape;59;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61" name="Google Shape;61;p1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rsalananwar11/Safeguarding-NYC-Analyzing-Crime-Patterns-using-Big-Data" TargetMode="External"/><Relationship Id="rId4" Type="http://schemas.openxmlformats.org/officeDocument/2006/relationships/image" Target="../media/image7.jpg"/><Relationship Id="rId5" Type="http://schemas.openxmlformats.org/officeDocument/2006/relationships/image" Target="../media/image37.jpg"/><Relationship Id="rId6"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7.gif"/><Relationship Id="rId4" Type="http://schemas.openxmlformats.org/officeDocument/2006/relationships/image" Target="../media/image3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7.gif"/><Relationship Id="rId4" Type="http://schemas.openxmlformats.org/officeDocument/2006/relationships/image" Target="../media/image32.gif"/><Relationship Id="rId5" Type="http://schemas.openxmlformats.org/officeDocument/2006/relationships/image" Target="../media/image3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hyperlink" Target="http://drive.google.com/file/d/18_RPsG8EyWoku5W9K4Tm0tUgUbHcyWZm/view" TargetMode="External"/><Relationship Id="rId5"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39.pn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07600" y="1057350"/>
            <a:ext cx="8265600" cy="1514400"/>
          </a:xfrm>
          <a:prstGeom prst="rect">
            <a:avLst/>
          </a:prstGeom>
        </p:spPr>
        <p:txBody>
          <a:bodyPr anchorCtr="0" anchor="b" bIns="91425" lIns="91425" spcFirstLastPara="1" rIns="91425" wrap="square" tIns="91425">
            <a:noAutofit/>
          </a:bodyPr>
          <a:lstStyle/>
          <a:p>
            <a:pPr indent="0" lvl="0" marL="0" rtl="0" algn="l">
              <a:lnSpc>
                <a:spcPct val="125000"/>
              </a:lnSpc>
              <a:spcBef>
                <a:spcPts val="0"/>
              </a:spcBef>
              <a:spcAft>
                <a:spcPts val="1200"/>
              </a:spcAft>
              <a:buNone/>
            </a:pPr>
            <a:r>
              <a:rPr b="1" lang="en" sz="3000">
                <a:solidFill>
                  <a:srgbClr val="E6EDF3"/>
                </a:solidFill>
                <a:latin typeface="Arial"/>
                <a:ea typeface="Arial"/>
                <a:cs typeface="Arial"/>
                <a:sym typeface="Arial"/>
              </a:rPr>
              <a:t>Safeguarding NYC: Analyzing Crime Patterns using Big </a:t>
            </a:r>
            <a:r>
              <a:rPr b="1" lang="en" sz="3000">
                <a:solidFill>
                  <a:srgbClr val="E6EDF3"/>
                </a:solidFill>
                <a:latin typeface="Arial"/>
                <a:ea typeface="Arial"/>
                <a:cs typeface="Arial"/>
                <a:sym typeface="Arial"/>
              </a:rPr>
              <a:t>Data</a:t>
            </a:r>
            <a:endParaRPr sz="6800"/>
          </a:p>
        </p:txBody>
      </p:sp>
      <p:sp>
        <p:nvSpPr>
          <p:cNvPr id="121" name="Google Shape;121;p21"/>
          <p:cNvSpPr txBox="1"/>
          <p:nvPr>
            <p:ph idx="1" type="subTitle"/>
          </p:nvPr>
        </p:nvSpPr>
        <p:spPr>
          <a:xfrm>
            <a:off x="326875" y="2535900"/>
            <a:ext cx="8265600" cy="7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Team Name</a:t>
            </a:r>
            <a:r>
              <a:rPr lang="en" sz="1400"/>
              <a:t>: </a:t>
            </a:r>
            <a:r>
              <a:rPr lang="en" sz="1400"/>
              <a:t>Data Detectives</a:t>
            </a:r>
            <a:endParaRPr sz="1400">
              <a:solidFill>
                <a:schemeClr val="lt1"/>
              </a:solidFill>
            </a:endParaRPr>
          </a:p>
        </p:txBody>
      </p:sp>
      <p:sp>
        <p:nvSpPr>
          <p:cNvPr id="122" name="Google Shape;122;p21"/>
          <p:cNvSpPr txBox="1"/>
          <p:nvPr/>
        </p:nvSpPr>
        <p:spPr>
          <a:xfrm>
            <a:off x="288325" y="3862875"/>
            <a:ext cx="8349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200">
                <a:solidFill>
                  <a:schemeClr val="lt1"/>
                </a:solidFill>
                <a:latin typeface="Montserrat"/>
                <a:ea typeface="Montserrat"/>
                <a:cs typeface="Montserrat"/>
                <a:sym typeface="Montserrat"/>
              </a:rPr>
              <a:t>Github Repo: </a:t>
            </a:r>
            <a:r>
              <a:rPr lang="en" sz="1200" u="sng">
                <a:solidFill>
                  <a:schemeClr val="lt1"/>
                </a:solidFill>
                <a:latin typeface="Montserrat"/>
                <a:ea typeface="Montserrat"/>
                <a:cs typeface="Montserrat"/>
                <a:sym typeface="Montserrat"/>
                <a:hlinkClick r:id="rId3">
                  <a:extLst>
                    <a:ext uri="{A12FA001-AC4F-418D-AE19-62706E023703}">
                      <ahyp:hlinkClr val="tx"/>
                    </a:ext>
                  </a:extLst>
                </a:hlinkClick>
              </a:rPr>
              <a:t>https://github.com/arsalananwar11/Safeguarding-NYC-Analyzing-Crime-Patterns-using-Big-Data</a:t>
            </a:r>
            <a:endParaRPr sz="1200">
              <a:latin typeface="Montserrat"/>
              <a:ea typeface="Montserrat"/>
              <a:cs typeface="Montserrat"/>
              <a:sym typeface="Montserrat"/>
            </a:endParaRPr>
          </a:p>
        </p:txBody>
      </p:sp>
      <p:sp>
        <p:nvSpPr>
          <p:cNvPr id="123" name="Google Shape;123;p21"/>
          <p:cNvSpPr txBox="1"/>
          <p:nvPr/>
        </p:nvSpPr>
        <p:spPr>
          <a:xfrm>
            <a:off x="973750" y="3054325"/>
            <a:ext cx="1666500" cy="90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Montserrat"/>
                <a:ea typeface="Montserrat"/>
                <a:cs typeface="Montserrat"/>
                <a:sym typeface="Montserrat"/>
              </a:rPr>
              <a:t>Arsalan Anwar</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ax2134@nyu.edu</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MS Computer Science</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New York University</a:t>
            </a:r>
            <a:endParaRPr sz="1000">
              <a:solidFill>
                <a:schemeClr val="lt1"/>
              </a:solidFill>
              <a:latin typeface="Montserrat"/>
              <a:ea typeface="Montserrat"/>
              <a:cs typeface="Montserrat"/>
              <a:sym typeface="Montserrat"/>
            </a:endParaRPr>
          </a:p>
        </p:txBody>
      </p:sp>
      <p:sp>
        <p:nvSpPr>
          <p:cNvPr id="124" name="Google Shape;124;p21"/>
          <p:cNvSpPr txBox="1"/>
          <p:nvPr/>
        </p:nvSpPr>
        <p:spPr>
          <a:xfrm>
            <a:off x="3853225" y="3054325"/>
            <a:ext cx="1666500" cy="90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Montserrat"/>
                <a:ea typeface="Montserrat"/>
                <a:cs typeface="Montserrat"/>
                <a:sym typeface="Montserrat"/>
              </a:rPr>
              <a:t>Somya Gupta</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sg7885</a:t>
            </a:r>
            <a:r>
              <a:rPr lang="en" sz="1000">
                <a:solidFill>
                  <a:schemeClr val="lt1"/>
                </a:solidFill>
                <a:latin typeface="Montserrat"/>
                <a:ea typeface="Montserrat"/>
                <a:cs typeface="Montserrat"/>
                <a:sym typeface="Montserrat"/>
              </a:rPr>
              <a:t>@nyu.edu</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MS Computer Science</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New York University</a:t>
            </a:r>
            <a:endParaRPr sz="1000">
              <a:solidFill>
                <a:schemeClr val="lt1"/>
              </a:solidFill>
              <a:latin typeface="Montserrat"/>
              <a:ea typeface="Montserrat"/>
              <a:cs typeface="Montserrat"/>
              <a:sym typeface="Montserrat"/>
            </a:endParaRPr>
          </a:p>
        </p:txBody>
      </p:sp>
      <p:sp>
        <p:nvSpPr>
          <p:cNvPr id="125" name="Google Shape;125;p21"/>
          <p:cNvSpPr txBox="1"/>
          <p:nvPr/>
        </p:nvSpPr>
        <p:spPr>
          <a:xfrm>
            <a:off x="6608150" y="3054325"/>
            <a:ext cx="1666500" cy="90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Montserrat"/>
                <a:ea typeface="Montserrat"/>
                <a:cs typeface="Montserrat"/>
                <a:sym typeface="Montserrat"/>
              </a:rPr>
              <a:t>Raunak Shukla</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rs8668</a:t>
            </a:r>
            <a:r>
              <a:rPr lang="en" sz="1000">
                <a:solidFill>
                  <a:schemeClr val="lt1"/>
                </a:solidFill>
                <a:latin typeface="Montserrat"/>
                <a:ea typeface="Montserrat"/>
                <a:cs typeface="Montserrat"/>
                <a:sym typeface="Montserrat"/>
              </a:rPr>
              <a:t>@nyu.edu</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MS Computer Science</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New York University</a:t>
            </a:r>
            <a:endParaRPr sz="1000">
              <a:solidFill>
                <a:schemeClr val="lt1"/>
              </a:solidFill>
              <a:latin typeface="Montserrat"/>
              <a:ea typeface="Montserrat"/>
              <a:cs typeface="Montserrat"/>
              <a:sym typeface="Montserrat"/>
            </a:endParaRPr>
          </a:p>
        </p:txBody>
      </p:sp>
      <p:pic>
        <p:nvPicPr>
          <p:cNvPr id="126" name="Google Shape;126;p21"/>
          <p:cNvPicPr preferRelativeResize="0"/>
          <p:nvPr/>
        </p:nvPicPr>
        <p:blipFill>
          <a:blip r:embed="rId4">
            <a:alphaModFix/>
          </a:blip>
          <a:stretch>
            <a:fillRect/>
          </a:stretch>
        </p:blipFill>
        <p:spPr>
          <a:xfrm>
            <a:off x="387900" y="3213763"/>
            <a:ext cx="530700" cy="530700"/>
          </a:xfrm>
          <a:prstGeom prst="ellipse">
            <a:avLst/>
          </a:prstGeom>
          <a:noFill/>
          <a:ln>
            <a:noFill/>
          </a:ln>
        </p:spPr>
      </p:pic>
      <p:pic>
        <p:nvPicPr>
          <p:cNvPr id="127" name="Google Shape;127;p21"/>
          <p:cNvPicPr preferRelativeResize="0"/>
          <p:nvPr/>
        </p:nvPicPr>
        <p:blipFill rotWithShape="1">
          <a:blip r:embed="rId5">
            <a:alphaModFix/>
          </a:blip>
          <a:srcRect b="12371" l="0" r="0" t="12378"/>
          <a:stretch/>
        </p:blipFill>
        <p:spPr>
          <a:xfrm>
            <a:off x="3293750" y="3223813"/>
            <a:ext cx="510900" cy="510600"/>
          </a:xfrm>
          <a:prstGeom prst="ellipse">
            <a:avLst/>
          </a:prstGeom>
          <a:noFill/>
          <a:ln>
            <a:noFill/>
          </a:ln>
        </p:spPr>
      </p:pic>
      <p:cxnSp>
        <p:nvCxnSpPr>
          <p:cNvPr id="128" name="Google Shape;128;p21"/>
          <p:cNvCxnSpPr/>
          <p:nvPr/>
        </p:nvCxnSpPr>
        <p:spPr>
          <a:xfrm flipH="1" rot="10800000">
            <a:off x="396307" y="2453211"/>
            <a:ext cx="2911500" cy="15000"/>
          </a:xfrm>
          <a:prstGeom prst="straightConnector1">
            <a:avLst/>
          </a:prstGeom>
          <a:noFill/>
          <a:ln cap="flat" cmpd="sng" w="76200">
            <a:solidFill>
              <a:srgbClr val="57068C"/>
            </a:solidFill>
            <a:prstDash val="solid"/>
            <a:round/>
            <a:headEnd len="med" w="med" type="none"/>
            <a:tailEnd len="med" w="med" type="none"/>
          </a:ln>
        </p:spPr>
      </p:cxnSp>
      <p:pic>
        <p:nvPicPr>
          <p:cNvPr id="129" name="Google Shape;129;p21"/>
          <p:cNvPicPr preferRelativeResize="0"/>
          <p:nvPr/>
        </p:nvPicPr>
        <p:blipFill>
          <a:blip r:embed="rId6">
            <a:alphaModFix/>
          </a:blip>
          <a:stretch>
            <a:fillRect/>
          </a:stretch>
        </p:blipFill>
        <p:spPr>
          <a:xfrm>
            <a:off x="6030776" y="3217063"/>
            <a:ext cx="530700" cy="5241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Key Findings &amp; Insights: Crime Inspection</a:t>
            </a:r>
            <a:endParaRPr sz="2400"/>
          </a:p>
        </p:txBody>
      </p:sp>
      <p:cxnSp>
        <p:nvCxnSpPr>
          <p:cNvPr id="322" name="Google Shape;322;p30"/>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pic>
        <p:nvPicPr>
          <p:cNvPr id="323" name="Google Shape;323;p30"/>
          <p:cNvPicPr preferRelativeResize="0"/>
          <p:nvPr/>
        </p:nvPicPr>
        <p:blipFill rotWithShape="1">
          <a:blip r:embed="rId3">
            <a:alphaModFix/>
          </a:blip>
          <a:srcRect b="0" l="4918" r="6928" t="5042"/>
          <a:stretch/>
        </p:blipFill>
        <p:spPr>
          <a:xfrm>
            <a:off x="4633325" y="1429775"/>
            <a:ext cx="3892650" cy="2516075"/>
          </a:xfrm>
          <a:prstGeom prst="rect">
            <a:avLst/>
          </a:prstGeom>
          <a:noFill/>
          <a:ln>
            <a:noFill/>
          </a:ln>
          <a:effectLst>
            <a:reflection blurRad="0" dir="5400000" dist="180975" endA="0" endPos="30000" fadeDir="5400012" kx="0" rotWithShape="0" algn="bl" stA="39000" stPos="0" sy="-100000" ky="0"/>
          </a:effectLst>
        </p:spPr>
      </p:pic>
      <p:pic>
        <p:nvPicPr>
          <p:cNvPr id="324" name="Google Shape;324;p30"/>
          <p:cNvPicPr preferRelativeResize="0"/>
          <p:nvPr/>
        </p:nvPicPr>
        <p:blipFill rotWithShape="1">
          <a:blip r:embed="rId4">
            <a:alphaModFix/>
          </a:blip>
          <a:srcRect b="0" l="4486" r="7360" t="5042"/>
          <a:stretch/>
        </p:blipFill>
        <p:spPr>
          <a:xfrm>
            <a:off x="462650" y="1429775"/>
            <a:ext cx="3892650" cy="2516075"/>
          </a:xfrm>
          <a:prstGeom prst="rect">
            <a:avLst/>
          </a:prstGeom>
          <a:noFill/>
          <a:ln>
            <a:noFill/>
          </a:ln>
          <a:effectLst>
            <a:reflection blurRad="0" dir="5400000" dist="180975" endA="0" endPos="30000" fadeDir="5400012" kx="0" rotWithShape="0" algn="bl" stA="39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1"/>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Effect of NYPD Inspections on Shooting Incidents </a:t>
            </a:r>
            <a:endParaRPr sz="2400"/>
          </a:p>
        </p:txBody>
      </p:sp>
      <p:cxnSp>
        <p:nvCxnSpPr>
          <p:cNvPr id="330" name="Google Shape;330;p31"/>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331" name="Google Shape;331;p31"/>
          <p:cNvSpPr txBox="1"/>
          <p:nvPr/>
        </p:nvSpPr>
        <p:spPr>
          <a:xfrm>
            <a:off x="1159825" y="3657500"/>
            <a:ext cx="30339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61561"/>
                </a:solidFill>
                <a:latin typeface="Montserrat"/>
                <a:ea typeface="Montserrat"/>
                <a:cs typeface="Montserrat"/>
                <a:sym typeface="Montserrat"/>
              </a:rPr>
              <a:t>Stop and Frisks  in NYC (2017 - 2022)</a:t>
            </a:r>
            <a:endParaRPr sz="1100">
              <a:solidFill>
                <a:srgbClr val="561561"/>
              </a:solidFill>
              <a:latin typeface="Montserrat"/>
              <a:ea typeface="Montserrat"/>
              <a:cs typeface="Montserrat"/>
              <a:sym typeface="Montserrat"/>
            </a:endParaRPr>
          </a:p>
        </p:txBody>
      </p:sp>
      <p:pic>
        <p:nvPicPr>
          <p:cNvPr id="332" name="Google Shape;332;p31"/>
          <p:cNvPicPr preferRelativeResize="0"/>
          <p:nvPr/>
        </p:nvPicPr>
        <p:blipFill rotWithShape="1">
          <a:blip r:embed="rId3">
            <a:alphaModFix/>
          </a:blip>
          <a:srcRect b="0" l="0" r="2591" t="4580"/>
          <a:stretch/>
        </p:blipFill>
        <p:spPr>
          <a:xfrm>
            <a:off x="311700" y="1214350"/>
            <a:ext cx="4267900" cy="2317200"/>
          </a:xfrm>
          <a:prstGeom prst="rect">
            <a:avLst/>
          </a:prstGeom>
          <a:noFill/>
          <a:ln>
            <a:noFill/>
          </a:ln>
          <a:effectLst>
            <a:outerShdw blurRad="57150" rotWithShape="0" algn="bl" dir="5400000" dist="19050">
              <a:srgbClr val="000000">
                <a:alpha val="50000"/>
              </a:srgbClr>
            </a:outerShdw>
          </a:effectLst>
        </p:spPr>
      </p:pic>
      <p:sp>
        <p:nvSpPr>
          <p:cNvPr id="333" name="Google Shape;333;p31"/>
          <p:cNvSpPr/>
          <p:nvPr/>
        </p:nvSpPr>
        <p:spPr>
          <a:xfrm>
            <a:off x="771775" y="1415825"/>
            <a:ext cx="1799100" cy="6708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34" name="Google Shape;334;p31"/>
          <p:cNvSpPr/>
          <p:nvPr/>
        </p:nvSpPr>
        <p:spPr>
          <a:xfrm>
            <a:off x="2721500" y="1899800"/>
            <a:ext cx="1241100" cy="572700"/>
          </a:xfrm>
          <a:prstGeom prst="rect">
            <a:avLst/>
          </a:prstGeom>
          <a:noFill/>
          <a:ln cap="flat" cmpd="sng" w="19050">
            <a:solidFill>
              <a:srgbClr val="D837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35" name="Google Shape;335;p31"/>
          <p:cNvSpPr txBox="1"/>
          <p:nvPr/>
        </p:nvSpPr>
        <p:spPr>
          <a:xfrm>
            <a:off x="5375400" y="3677150"/>
            <a:ext cx="30339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61561"/>
                </a:solidFill>
                <a:latin typeface="Montserrat"/>
                <a:ea typeface="Montserrat"/>
                <a:cs typeface="Montserrat"/>
                <a:sym typeface="Montserrat"/>
              </a:rPr>
              <a:t>Shooting Incidents in NYC (2017 - 2022)</a:t>
            </a:r>
            <a:endParaRPr sz="1100">
              <a:solidFill>
                <a:srgbClr val="561561"/>
              </a:solidFill>
              <a:latin typeface="Montserrat"/>
              <a:ea typeface="Montserrat"/>
              <a:cs typeface="Montserrat"/>
              <a:sym typeface="Montserrat"/>
            </a:endParaRPr>
          </a:p>
        </p:txBody>
      </p:sp>
      <p:pic>
        <p:nvPicPr>
          <p:cNvPr descr="Shooting Incidents in NYC (2017-2022)" id="336" name="Google Shape;336;p31" title="Shooting Incidents in NYC (2017-2022)"/>
          <p:cNvPicPr preferRelativeResize="0"/>
          <p:nvPr/>
        </p:nvPicPr>
        <p:blipFill rotWithShape="1">
          <a:blip r:embed="rId4">
            <a:alphaModFix/>
          </a:blip>
          <a:srcRect b="0" l="0" r="2467" t="4525"/>
          <a:stretch/>
        </p:blipFill>
        <p:spPr>
          <a:xfrm>
            <a:off x="4923237" y="1214350"/>
            <a:ext cx="3471183" cy="2317200"/>
          </a:xfrm>
          <a:prstGeom prst="rect">
            <a:avLst/>
          </a:prstGeom>
          <a:noFill/>
          <a:ln>
            <a:noFill/>
          </a:ln>
          <a:effectLst>
            <a:outerShdw blurRad="57150" rotWithShape="0" algn="bl" dir="5400000" dist="19050">
              <a:srgbClr val="000000">
                <a:alpha val="50000"/>
              </a:srgbClr>
            </a:outerShdw>
          </a:effectLst>
        </p:spPr>
      </p:pic>
      <p:sp>
        <p:nvSpPr>
          <p:cNvPr id="337" name="Google Shape;337;p31"/>
          <p:cNvSpPr/>
          <p:nvPr/>
        </p:nvSpPr>
        <p:spPr>
          <a:xfrm>
            <a:off x="5260250" y="2086575"/>
            <a:ext cx="1494600" cy="5001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38" name="Google Shape;338;p31"/>
          <p:cNvSpPr/>
          <p:nvPr/>
        </p:nvSpPr>
        <p:spPr>
          <a:xfrm>
            <a:off x="6833400" y="1285250"/>
            <a:ext cx="1032300" cy="572700"/>
          </a:xfrm>
          <a:prstGeom prst="rect">
            <a:avLst/>
          </a:prstGeom>
          <a:noFill/>
          <a:ln cap="flat" cmpd="sng" w="19050">
            <a:solidFill>
              <a:srgbClr val="D837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39" name="Google Shape;339;p31"/>
          <p:cNvSpPr txBox="1"/>
          <p:nvPr/>
        </p:nvSpPr>
        <p:spPr>
          <a:xfrm>
            <a:off x="487650" y="4239775"/>
            <a:ext cx="81687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8761D"/>
                </a:solidFill>
                <a:latin typeface="Montserrat Medium"/>
                <a:ea typeface="Montserrat Medium"/>
                <a:cs typeface="Montserrat Medium"/>
                <a:sym typeface="Montserrat Medium"/>
              </a:rPr>
              <a:t>Inverse Correlation </a:t>
            </a:r>
            <a:r>
              <a:rPr lang="en">
                <a:solidFill>
                  <a:srgbClr val="38761D"/>
                </a:solidFill>
                <a:latin typeface="Montserrat Medium"/>
                <a:ea typeface="Montserrat Medium"/>
                <a:cs typeface="Montserrat Medium"/>
                <a:sym typeface="Montserrat Medium"/>
              </a:rPr>
              <a:t>between</a:t>
            </a:r>
            <a:r>
              <a:rPr lang="en">
                <a:solidFill>
                  <a:srgbClr val="38761D"/>
                </a:solidFill>
                <a:latin typeface="Montserrat Medium"/>
                <a:ea typeface="Montserrat Medium"/>
                <a:cs typeface="Montserrat Medium"/>
                <a:sym typeface="Montserrat Medium"/>
              </a:rPr>
              <a:t> Inspections and Shooting Incidents</a:t>
            </a:r>
            <a:endParaRPr>
              <a:solidFill>
                <a:srgbClr val="38761D"/>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2"/>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Drill Down Analysis on Inspections vs Arrest Data</a:t>
            </a:r>
            <a:endParaRPr sz="2400"/>
          </a:p>
        </p:txBody>
      </p:sp>
      <p:cxnSp>
        <p:nvCxnSpPr>
          <p:cNvPr id="345" name="Google Shape;345;p32"/>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pic>
        <p:nvPicPr>
          <p:cNvPr id="346" name="Google Shape;346;p32"/>
          <p:cNvPicPr preferRelativeResize="0"/>
          <p:nvPr/>
        </p:nvPicPr>
        <p:blipFill>
          <a:blip r:embed="rId3">
            <a:alphaModFix/>
          </a:blip>
          <a:stretch>
            <a:fillRect/>
          </a:stretch>
        </p:blipFill>
        <p:spPr>
          <a:xfrm>
            <a:off x="1367213" y="2988825"/>
            <a:ext cx="2603870" cy="1658101"/>
          </a:xfrm>
          <a:prstGeom prst="rect">
            <a:avLst/>
          </a:prstGeom>
          <a:noFill/>
          <a:ln>
            <a:noFill/>
          </a:ln>
        </p:spPr>
      </p:pic>
      <p:pic>
        <p:nvPicPr>
          <p:cNvPr id="347" name="Google Shape;347;p32"/>
          <p:cNvPicPr preferRelativeResize="0"/>
          <p:nvPr/>
        </p:nvPicPr>
        <p:blipFill>
          <a:blip r:embed="rId4">
            <a:alphaModFix/>
          </a:blip>
          <a:stretch>
            <a:fillRect/>
          </a:stretch>
        </p:blipFill>
        <p:spPr>
          <a:xfrm>
            <a:off x="5013326" y="2946525"/>
            <a:ext cx="2745785" cy="1767025"/>
          </a:xfrm>
          <a:prstGeom prst="rect">
            <a:avLst/>
          </a:prstGeom>
          <a:noFill/>
          <a:ln>
            <a:noFill/>
          </a:ln>
        </p:spPr>
      </p:pic>
      <p:pic>
        <p:nvPicPr>
          <p:cNvPr id="348" name="Google Shape;348;p32"/>
          <p:cNvPicPr preferRelativeResize="0"/>
          <p:nvPr/>
        </p:nvPicPr>
        <p:blipFill>
          <a:blip r:embed="rId5">
            <a:alphaModFix/>
          </a:blip>
          <a:stretch>
            <a:fillRect/>
          </a:stretch>
        </p:blipFill>
        <p:spPr>
          <a:xfrm>
            <a:off x="5277075" y="906350"/>
            <a:ext cx="2214176" cy="1767025"/>
          </a:xfrm>
          <a:prstGeom prst="rect">
            <a:avLst/>
          </a:prstGeom>
          <a:noFill/>
          <a:ln>
            <a:noFill/>
          </a:ln>
        </p:spPr>
      </p:pic>
      <p:pic>
        <p:nvPicPr>
          <p:cNvPr id="349" name="Google Shape;349;p32"/>
          <p:cNvPicPr preferRelativeResize="0"/>
          <p:nvPr/>
        </p:nvPicPr>
        <p:blipFill>
          <a:blip r:embed="rId6">
            <a:alphaModFix/>
          </a:blip>
          <a:stretch>
            <a:fillRect/>
          </a:stretch>
        </p:blipFill>
        <p:spPr>
          <a:xfrm>
            <a:off x="1409450" y="965450"/>
            <a:ext cx="2519400" cy="176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3"/>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Year on Year Analysis of </a:t>
            </a:r>
            <a:r>
              <a:rPr lang="en" sz="2400"/>
              <a:t>Race Distribution</a:t>
            </a:r>
            <a:endParaRPr sz="2400"/>
          </a:p>
        </p:txBody>
      </p:sp>
      <p:cxnSp>
        <p:nvCxnSpPr>
          <p:cNvPr id="355" name="Google Shape;355;p33"/>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pic>
        <p:nvPicPr>
          <p:cNvPr id="356" name="Google Shape;356;p33"/>
          <p:cNvPicPr preferRelativeResize="0"/>
          <p:nvPr/>
        </p:nvPicPr>
        <p:blipFill>
          <a:blip r:embed="rId3">
            <a:alphaModFix/>
          </a:blip>
          <a:stretch>
            <a:fillRect/>
          </a:stretch>
        </p:blipFill>
        <p:spPr>
          <a:xfrm>
            <a:off x="152400" y="1170125"/>
            <a:ext cx="4066262" cy="1852980"/>
          </a:xfrm>
          <a:prstGeom prst="rect">
            <a:avLst/>
          </a:prstGeom>
          <a:noFill/>
          <a:ln>
            <a:noFill/>
          </a:ln>
        </p:spPr>
      </p:pic>
      <p:pic>
        <p:nvPicPr>
          <p:cNvPr id="357" name="Google Shape;357;p33"/>
          <p:cNvPicPr preferRelativeResize="0"/>
          <p:nvPr/>
        </p:nvPicPr>
        <p:blipFill>
          <a:blip r:embed="rId4">
            <a:alphaModFix/>
          </a:blip>
          <a:stretch>
            <a:fillRect/>
          </a:stretch>
        </p:blipFill>
        <p:spPr>
          <a:xfrm>
            <a:off x="4799687" y="1170125"/>
            <a:ext cx="4092485" cy="1864930"/>
          </a:xfrm>
          <a:prstGeom prst="rect">
            <a:avLst/>
          </a:prstGeom>
          <a:noFill/>
          <a:ln>
            <a:noFill/>
          </a:ln>
        </p:spPr>
      </p:pic>
      <p:pic>
        <p:nvPicPr>
          <p:cNvPr id="358" name="Google Shape;358;p33"/>
          <p:cNvPicPr preferRelativeResize="0"/>
          <p:nvPr/>
        </p:nvPicPr>
        <p:blipFill>
          <a:blip r:embed="rId5">
            <a:alphaModFix/>
          </a:blip>
          <a:stretch>
            <a:fillRect/>
          </a:stretch>
        </p:blipFill>
        <p:spPr>
          <a:xfrm>
            <a:off x="2420525" y="3187455"/>
            <a:ext cx="4027450" cy="18155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Neighborhoods with High Shooting Cases</a:t>
            </a:r>
            <a:endParaRPr sz="1000">
              <a:solidFill>
                <a:srgbClr val="561561"/>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p>
        </p:txBody>
      </p:sp>
      <p:cxnSp>
        <p:nvCxnSpPr>
          <p:cNvPr id="364" name="Google Shape;364;p34"/>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graphicFrame>
        <p:nvGraphicFramePr>
          <p:cNvPr id="365" name="Google Shape;365;p34"/>
          <p:cNvGraphicFramePr/>
          <p:nvPr/>
        </p:nvGraphicFramePr>
        <p:xfrm>
          <a:off x="5536763" y="979575"/>
          <a:ext cx="3000000" cy="3000000"/>
        </p:xfrm>
        <a:graphic>
          <a:graphicData uri="http://schemas.openxmlformats.org/drawingml/2006/table">
            <a:tbl>
              <a:tblPr>
                <a:noFill/>
                <a:tableStyleId>{F4CF4811-8874-479F-BC0A-B575FF5DDD2D}</a:tableStyleId>
              </a:tblPr>
              <a:tblGrid>
                <a:gridCol w="1493350"/>
                <a:gridCol w="1493350"/>
              </a:tblGrid>
              <a:tr h="404275">
                <a:tc>
                  <a:txBody>
                    <a:bodyPr/>
                    <a:lstStyle/>
                    <a:p>
                      <a:pPr indent="0" lvl="0" marL="0" rtl="0" algn="l">
                        <a:spcBef>
                          <a:spcPts val="0"/>
                        </a:spcBef>
                        <a:spcAft>
                          <a:spcPts val="0"/>
                        </a:spcAft>
                        <a:buNone/>
                      </a:pPr>
                      <a:r>
                        <a:rPr lang="en" sz="800">
                          <a:solidFill>
                            <a:srgbClr val="561561"/>
                          </a:solidFill>
                          <a:latin typeface="Montserrat Medium"/>
                          <a:ea typeface="Montserrat Medium"/>
                          <a:cs typeface="Montserrat Medium"/>
                          <a:sym typeface="Montserrat Medium"/>
                        </a:rPr>
                        <a:t>Neighborhood</a:t>
                      </a:r>
                      <a:endParaRPr sz="800">
                        <a:solidFill>
                          <a:srgbClr val="561561"/>
                        </a:solidFill>
                        <a:latin typeface="Montserrat Medium"/>
                        <a:ea typeface="Montserrat Medium"/>
                        <a:cs typeface="Montserrat Medium"/>
                        <a:sym typeface="Montserrat Medium"/>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561561"/>
                          </a:solidFill>
                          <a:latin typeface="Montserrat Medium"/>
                          <a:ea typeface="Montserrat Medium"/>
                          <a:cs typeface="Montserrat Medium"/>
                          <a:sym typeface="Montserrat Medium"/>
                        </a:rPr>
                        <a:t>Shooting </a:t>
                      </a:r>
                      <a:r>
                        <a:rPr lang="en" sz="800">
                          <a:solidFill>
                            <a:srgbClr val="561561"/>
                          </a:solidFill>
                          <a:latin typeface="Montserrat Medium"/>
                          <a:ea typeface="Montserrat Medium"/>
                          <a:cs typeface="Montserrat Medium"/>
                          <a:sym typeface="Montserrat Medium"/>
                        </a:rPr>
                        <a:t>Increases (2017-22)</a:t>
                      </a:r>
                      <a:endParaRPr sz="800">
                        <a:solidFill>
                          <a:srgbClr val="561561"/>
                        </a:solidFill>
                        <a:latin typeface="Montserrat Medium"/>
                        <a:ea typeface="Montserrat Medium"/>
                        <a:cs typeface="Montserrat Medium"/>
                        <a:sym typeface="Montserrat Medium"/>
                      </a:endParaRPr>
                    </a:p>
                  </a:txBody>
                  <a:tcPr marT="91425" marB="91425" marR="91425" marL="91425">
                    <a:lnB cap="flat" cmpd="sng" w="9525">
                      <a:solidFill>
                        <a:srgbClr val="9E9E9E"/>
                      </a:solidFill>
                      <a:prstDash val="solid"/>
                      <a:round/>
                      <a:headEnd len="sm" w="sm" type="none"/>
                      <a:tailEnd len="sm" w="sm" type="none"/>
                    </a:lnB>
                  </a:tcPr>
                </a:tc>
              </a:tr>
              <a:tr h="327250">
                <a:tc>
                  <a:txBody>
                    <a:bodyPr/>
                    <a:lstStyle/>
                    <a:p>
                      <a:pPr indent="0" lvl="0" marL="0" rtl="0" algn="l">
                        <a:spcBef>
                          <a:spcPts val="0"/>
                        </a:spcBef>
                        <a:spcAft>
                          <a:spcPts val="0"/>
                        </a:spcAft>
                        <a:buNone/>
                      </a:pPr>
                      <a:r>
                        <a:rPr lang="en" sz="800">
                          <a:latin typeface="Montserrat"/>
                          <a:ea typeface="Montserrat"/>
                          <a:cs typeface="Montserrat"/>
                          <a:sym typeface="Montserrat"/>
                        </a:rPr>
                        <a:t>East Harlem</a:t>
                      </a:r>
                      <a:endParaRPr sz="800">
                        <a:solidFill>
                          <a:srgbClr val="56156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Montserrat"/>
                          <a:ea typeface="Montserrat"/>
                          <a:cs typeface="Montserrat"/>
                          <a:sym typeface="Montserrat"/>
                        </a:rPr>
                        <a:t>190%</a:t>
                      </a:r>
                      <a:endParaRPr sz="800">
                        <a:solidFill>
                          <a:srgbClr val="56156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8750">
                <a:tc>
                  <a:txBody>
                    <a:bodyPr/>
                    <a:lstStyle/>
                    <a:p>
                      <a:pPr indent="0" lvl="0" marL="0" rtl="0" algn="l">
                        <a:spcBef>
                          <a:spcPts val="0"/>
                        </a:spcBef>
                        <a:spcAft>
                          <a:spcPts val="0"/>
                        </a:spcAft>
                        <a:buNone/>
                      </a:pPr>
                      <a:r>
                        <a:rPr lang="en" sz="800">
                          <a:latin typeface="Montserrat"/>
                          <a:ea typeface="Montserrat"/>
                          <a:cs typeface="Montserrat"/>
                          <a:sym typeface="Montserrat"/>
                        </a:rPr>
                        <a:t>Brownsville</a:t>
                      </a:r>
                      <a:endParaRPr sz="800">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Montserrat"/>
                          <a:ea typeface="Montserrat"/>
                          <a:cs typeface="Montserrat"/>
                          <a:sym typeface="Montserrat"/>
                        </a:rPr>
                        <a:t>116</a:t>
                      </a:r>
                      <a:r>
                        <a:rPr lang="en" sz="800">
                          <a:latin typeface="Montserrat"/>
                          <a:ea typeface="Montserrat"/>
                          <a:cs typeface="Montserrat"/>
                          <a:sym typeface="Montserrat"/>
                        </a:rPr>
                        <a:t>%</a:t>
                      </a:r>
                      <a:endParaRPr sz="800">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8750">
                <a:tc>
                  <a:txBody>
                    <a:bodyPr/>
                    <a:lstStyle/>
                    <a:p>
                      <a:pPr indent="0" lvl="0" marL="0" rtl="0" algn="l">
                        <a:spcBef>
                          <a:spcPts val="0"/>
                        </a:spcBef>
                        <a:spcAft>
                          <a:spcPts val="0"/>
                        </a:spcAft>
                        <a:buNone/>
                      </a:pPr>
                      <a:r>
                        <a:rPr lang="en" sz="800">
                          <a:latin typeface="Montserrat"/>
                          <a:ea typeface="Montserrat"/>
                          <a:cs typeface="Montserrat"/>
                          <a:sym typeface="Montserrat"/>
                        </a:rPr>
                        <a:t>Central Harlem</a:t>
                      </a:r>
                      <a:endParaRPr sz="8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Montserrat"/>
                          <a:ea typeface="Montserrat"/>
                          <a:cs typeface="Montserrat"/>
                          <a:sym typeface="Montserrat"/>
                        </a:rPr>
                        <a:t>100%</a:t>
                      </a:r>
                      <a:endParaRPr sz="8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8750">
                <a:tc>
                  <a:txBody>
                    <a:bodyPr/>
                    <a:lstStyle/>
                    <a:p>
                      <a:pPr indent="0" lvl="0" marL="0" rtl="0" algn="l">
                        <a:spcBef>
                          <a:spcPts val="0"/>
                        </a:spcBef>
                        <a:spcAft>
                          <a:spcPts val="0"/>
                        </a:spcAft>
                        <a:buNone/>
                      </a:pPr>
                      <a:r>
                        <a:rPr lang="en" sz="800">
                          <a:latin typeface="Montserrat"/>
                          <a:ea typeface="Montserrat"/>
                          <a:cs typeface="Montserrat"/>
                          <a:sym typeface="Montserrat"/>
                        </a:rPr>
                        <a:t>East New York</a:t>
                      </a:r>
                      <a:endParaRPr sz="8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Montserrat"/>
                          <a:ea typeface="Montserrat"/>
                          <a:cs typeface="Montserrat"/>
                          <a:sym typeface="Montserrat"/>
                        </a:rPr>
                        <a:t>97%</a:t>
                      </a:r>
                      <a:endParaRPr sz="8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366" name="Google Shape;366;p34"/>
          <p:cNvPicPr preferRelativeResize="0"/>
          <p:nvPr/>
        </p:nvPicPr>
        <p:blipFill>
          <a:blip r:embed="rId3">
            <a:alphaModFix/>
          </a:blip>
          <a:stretch>
            <a:fillRect/>
          </a:stretch>
        </p:blipFill>
        <p:spPr>
          <a:xfrm>
            <a:off x="5350650" y="2759774"/>
            <a:ext cx="3172824" cy="2152299"/>
          </a:xfrm>
          <a:prstGeom prst="rect">
            <a:avLst/>
          </a:prstGeom>
          <a:noFill/>
          <a:ln>
            <a:noFill/>
          </a:ln>
        </p:spPr>
      </p:pic>
      <p:pic>
        <p:nvPicPr>
          <p:cNvPr id="367" name="Google Shape;367;p34" title="final_bd_map.mp4">
            <a:hlinkClick r:id="rId4"/>
          </p:cNvPr>
          <p:cNvPicPr preferRelativeResize="0"/>
          <p:nvPr/>
        </p:nvPicPr>
        <p:blipFill>
          <a:blip r:embed="rId5">
            <a:alphaModFix/>
          </a:blip>
          <a:stretch>
            <a:fillRect/>
          </a:stretch>
        </p:blipFill>
        <p:spPr>
          <a:xfrm>
            <a:off x="407175" y="1092600"/>
            <a:ext cx="4572000" cy="337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5"/>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Challenges</a:t>
            </a:r>
            <a:endParaRPr sz="2400"/>
          </a:p>
        </p:txBody>
      </p:sp>
      <p:cxnSp>
        <p:nvCxnSpPr>
          <p:cNvPr id="373" name="Google Shape;373;p35"/>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374" name="Google Shape;374;p35"/>
          <p:cNvSpPr txBox="1"/>
          <p:nvPr/>
        </p:nvSpPr>
        <p:spPr>
          <a:xfrm>
            <a:off x="407175" y="1170125"/>
            <a:ext cx="8329500" cy="3312600"/>
          </a:xfrm>
          <a:prstGeom prst="rect">
            <a:avLst/>
          </a:prstGeom>
          <a:noFill/>
          <a:ln>
            <a:noFill/>
          </a:ln>
        </p:spPr>
        <p:txBody>
          <a:bodyPr anchorCtr="0" anchor="t" bIns="91425" lIns="91425" spcFirstLastPara="1" rIns="91425" wrap="square" tIns="91425">
            <a:noAutofit/>
          </a:bodyPr>
          <a:lstStyle/>
          <a:p>
            <a:pPr indent="-317500" lvl="0" marL="457200" rtl="0" algn="just">
              <a:lnSpc>
                <a:spcPct val="125000"/>
              </a:lnSpc>
              <a:spcBef>
                <a:spcPts val="0"/>
              </a:spcBef>
              <a:spcAft>
                <a:spcPts val="0"/>
              </a:spcAft>
              <a:buClr>
                <a:srgbClr val="333333"/>
              </a:buClr>
              <a:buSzPts val="1400"/>
              <a:buFont typeface="Montserrat"/>
              <a:buChar char="●"/>
            </a:pPr>
            <a:r>
              <a:rPr b="1" lang="en">
                <a:solidFill>
                  <a:srgbClr val="333333"/>
                </a:solidFill>
                <a:latin typeface="Montserrat"/>
                <a:ea typeface="Montserrat"/>
                <a:cs typeface="Montserrat"/>
                <a:sym typeface="Montserrat"/>
              </a:rPr>
              <a:t>Data Quality and Consistency:</a:t>
            </a:r>
            <a:r>
              <a:rPr lang="en">
                <a:solidFill>
                  <a:srgbClr val="333333"/>
                </a:solidFill>
                <a:latin typeface="Montserrat"/>
                <a:ea typeface="Montserrat"/>
                <a:cs typeface="Montserrat"/>
                <a:sym typeface="Montserrat"/>
              </a:rPr>
              <a:t> Ensuring the accuracy, completeness, and consistency of the data obtained from multiple sources was tricky.</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b="1" lang="en">
                <a:solidFill>
                  <a:srgbClr val="333333"/>
                </a:solidFill>
                <a:latin typeface="Montserrat"/>
                <a:ea typeface="Montserrat"/>
                <a:cs typeface="Montserrat"/>
                <a:sym typeface="Montserrat"/>
              </a:rPr>
              <a:t>Data Integration: </a:t>
            </a:r>
            <a:r>
              <a:rPr lang="en">
                <a:solidFill>
                  <a:srgbClr val="333333"/>
                </a:solidFill>
                <a:latin typeface="Montserrat"/>
                <a:ea typeface="Montserrat"/>
                <a:cs typeface="Montserrat"/>
                <a:sym typeface="Montserrat"/>
              </a:rPr>
              <a:t>Integrating diverse datasets from different sources, formats and time periods involved complex transformations.</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b="1" lang="en">
                <a:solidFill>
                  <a:srgbClr val="333333"/>
                </a:solidFill>
                <a:latin typeface="Montserrat"/>
                <a:ea typeface="Montserrat"/>
                <a:cs typeface="Montserrat"/>
                <a:sym typeface="Montserrat"/>
              </a:rPr>
              <a:t>Scalability: </a:t>
            </a:r>
            <a:r>
              <a:rPr lang="en">
                <a:solidFill>
                  <a:srgbClr val="333333"/>
                </a:solidFill>
                <a:latin typeface="Montserrat"/>
                <a:ea typeface="Montserrat"/>
                <a:cs typeface="Montserrat"/>
                <a:sym typeface="Montserrat"/>
              </a:rPr>
              <a:t>Handled large volumes of data without compromising on processing speed and efficiency using state-of-the-art tools such as Airbyte and Snowflake.</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b="1" lang="en">
                <a:solidFill>
                  <a:srgbClr val="333333"/>
                </a:solidFill>
                <a:latin typeface="Montserrat"/>
                <a:ea typeface="Montserrat"/>
                <a:cs typeface="Montserrat"/>
                <a:sym typeface="Montserrat"/>
              </a:rPr>
              <a:t>Data Provenance: </a:t>
            </a:r>
            <a:r>
              <a:rPr lang="en">
                <a:solidFill>
                  <a:srgbClr val="333333"/>
                </a:solidFill>
                <a:latin typeface="Montserrat"/>
                <a:ea typeface="Montserrat"/>
                <a:cs typeface="Montserrat"/>
                <a:sym typeface="Montserrat"/>
              </a:rPr>
              <a:t>Maintaining the sequential flow of initial trans</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b="1" lang="en">
                <a:solidFill>
                  <a:srgbClr val="333333"/>
                </a:solidFill>
                <a:latin typeface="Montserrat"/>
                <a:ea typeface="Montserrat"/>
                <a:cs typeface="Montserrat"/>
                <a:sym typeface="Montserrat"/>
              </a:rPr>
              <a:t>Handling Geospatial Data: </a:t>
            </a:r>
            <a:r>
              <a:rPr lang="en">
                <a:solidFill>
                  <a:srgbClr val="333333"/>
                </a:solidFill>
                <a:latin typeface="Montserrat"/>
                <a:ea typeface="Montserrat"/>
                <a:cs typeface="Montserrat"/>
                <a:sym typeface="Montserrat"/>
              </a:rPr>
              <a:t>Dealing with the complexities of geospatial data, including mapping and spatial analysis, to understand crime distribution and hotspots was challenging.</a:t>
            </a:r>
            <a:endParaRPr>
              <a:solidFill>
                <a:srgbClr val="333333"/>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6"/>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Conclusion</a:t>
            </a:r>
            <a:endParaRPr sz="2400"/>
          </a:p>
        </p:txBody>
      </p:sp>
      <p:cxnSp>
        <p:nvCxnSpPr>
          <p:cNvPr id="380" name="Google Shape;380;p36"/>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381" name="Google Shape;381;p36"/>
          <p:cNvSpPr txBox="1"/>
          <p:nvPr/>
        </p:nvSpPr>
        <p:spPr>
          <a:xfrm>
            <a:off x="407250" y="1160875"/>
            <a:ext cx="8329500" cy="3804000"/>
          </a:xfrm>
          <a:prstGeom prst="rect">
            <a:avLst/>
          </a:prstGeom>
          <a:noFill/>
          <a:ln>
            <a:noFill/>
          </a:ln>
        </p:spPr>
        <p:txBody>
          <a:bodyPr anchorCtr="0" anchor="t" bIns="91425" lIns="91425" spcFirstLastPara="1" rIns="91425" wrap="square" tIns="91425">
            <a:noAutofit/>
          </a:bodyPr>
          <a:lstStyle/>
          <a:p>
            <a:pPr indent="-317500" lvl="0" marL="457200" rtl="0" algn="just">
              <a:lnSpc>
                <a:spcPct val="125000"/>
              </a:lnSpc>
              <a:spcBef>
                <a:spcPts val="0"/>
              </a:spcBef>
              <a:spcAft>
                <a:spcPts val="0"/>
              </a:spcAft>
              <a:buClr>
                <a:srgbClr val="333333"/>
              </a:buClr>
              <a:buSzPts val="1400"/>
              <a:buFont typeface="Montserrat"/>
              <a:buChar char="●"/>
            </a:pPr>
            <a:r>
              <a:rPr lang="en">
                <a:solidFill>
                  <a:srgbClr val="333333"/>
                </a:solidFill>
                <a:latin typeface="Montserrat"/>
                <a:ea typeface="Montserrat"/>
                <a:cs typeface="Montserrat"/>
                <a:sym typeface="Montserrat"/>
              </a:rPr>
              <a:t>Through the analysis, we were able to successfully navigate complex crime and inspection data to </a:t>
            </a:r>
            <a:r>
              <a:rPr b="1" lang="en">
                <a:solidFill>
                  <a:srgbClr val="333333"/>
                </a:solidFill>
                <a:latin typeface="Montserrat"/>
                <a:ea typeface="Montserrat"/>
                <a:cs typeface="Montserrat"/>
                <a:sym typeface="Montserrat"/>
              </a:rPr>
              <a:t>derive meaningful insights</a:t>
            </a:r>
            <a:r>
              <a:rPr lang="en">
                <a:solidFill>
                  <a:srgbClr val="333333"/>
                </a:solidFill>
                <a:latin typeface="Montserrat"/>
                <a:ea typeface="Montserrat"/>
                <a:cs typeface="Montserrat"/>
                <a:sym typeface="Montserrat"/>
              </a:rPr>
              <a:t>.</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lang="en">
                <a:solidFill>
                  <a:srgbClr val="333333"/>
                </a:solidFill>
                <a:latin typeface="Montserrat"/>
                <a:ea typeface="Montserrat"/>
                <a:cs typeface="Montserrat"/>
                <a:sym typeface="Montserrat"/>
              </a:rPr>
              <a:t>We were able to </a:t>
            </a:r>
            <a:r>
              <a:rPr b="1" lang="en">
                <a:solidFill>
                  <a:srgbClr val="333333"/>
                </a:solidFill>
                <a:latin typeface="Montserrat"/>
                <a:ea typeface="Montserrat"/>
                <a:cs typeface="Montserrat"/>
                <a:sym typeface="Montserrat"/>
              </a:rPr>
              <a:t>establish</a:t>
            </a:r>
            <a:r>
              <a:rPr lang="en">
                <a:solidFill>
                  <a:srgbClr val="333333"/>
                </a:solidFill>
                <a:latin typeface="Montserrat"/>
                <a:ea typeface="Montserrat"/>
                <a:cs typeface="Montserrat"/>
                <a:sym typeface="Montserrat"/>
              </a:rPr>
              <a:t> robust </a:t>
            </a:r>
            <a:r>
              <a:rPr b="1" lang="en">
                <a:solidFill>
                  <a:srgbClr val="333333"/>
                </a:solidFill>
                <a:latin typeface="Montserrat"/>
                <a:ea typeface="Montserrat"/>
                <a:cs typeface="Montserrat"/>
                <a:sym typeface="Montserrat"/>
              </a:rPr>
              <a:t>end-to-end</a:t>
            </a:r>
            <a:r>
              <a:rPr lang="en">
                <a:solidFill>
                  <a:srgbClr val="333333"/>
                </a:solidFill>
                <a:latin typeface="Montserrat"/>
                <a:ea typeface="Montserrat"/>
                <a:cs typeface="Montserrat"/>
                <a:sym typeface="Montserrat"/>
              </a:rPr>
              <a:t> </a:t>
            </a:r>
            <a:r>
              <a:rPr b="1" lang="en">
                <a:solidFill>
                  <a:srgbClr val="333333"/>
                </a:solidFill>
                <a:latin typeface="Montserrat"/>
                <a:ea typeface="Montserrat"/>
                <a:cs typeface="Montserrat"/>
                <a:sym typeface="Montserrat"/>
              </a:rPr>
              <a:t>pipelines</a:t>
            </a:r>
            <a:r>
              <a:rPr lang="en">
                <a:solidFill>
                  <a:srgbClr val="333333"/>
                </a:solidFill>
                <a:latin typeface="Montserrat"/>
                <a:ea typeface="Montserrat"/>
                <a:cs typeface="Montserrat"/>
                <a:sym typeface="Montserrat"/>
              </a:rPr>
              <a:t> using GCP, Airbyte, and, Snowflake for efficient data ingestion, storage, transformation and processing.</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lang="en">
                <a:solidFill>
                  <a:srgbClr val="333333"/>
                </a:solidFill>
                <a:latin typeface="Montserrat"/>
                <a:ea typeface="Montserrat"/>
                <a:cs typeface="Montserrat"/>
                <a:sym typeface="Montserrat"/>
              </a:rPr>
              <a:t>Through our analysis, we also </a:t>
            </a:r>
            <a:r>
              <a:rPr b="1" lang="en">
                <a:solidFill>
                  <a:srgbClr val="333333"/>
                </a:solidFill>
                <a:latin typeface="Montserrat"/>
                <a:ea typeface="Montserrat"/>
                <a:cs typeface="Montserrat"/>
                <a:sym typeface="Montserrat"/>
              </a:rPr>
              <a:t>discovered critical crime trends</a:t>
            </a:r>
            <a:r>
              <a:rPr lang="en">
                <a:solidFill>
                  <a:srgbClr val="333333"/>
                </a:solidFill>
                <a:latin typeface="Montserrat"/>
                <a:ea typeface="Montserrat"/>
                <a:cs typeface="Montserrat"/>
                <a:sym typeface="Montserrat"/>
              </a:rPr>
              <a:t>, </a:t>
            </a:r>
            <a:r>
              <a:rPr b="1" lang="en">
                <a:solidFill>
                  <a:srgbClr val="333333"/>
                </a:solidFill>
                <a:latin typeface="Montserrat"/>
                <a:ea typeface="Montserrat"/>
                <a:cs typeface="Montserrat"/>
                <a:sym typeface="Montserrat"/>
              </a:rPr>
              <a:t>hotspots</a:t>
            </a:r>
            <a:r>
              <a:rPr lang="en">
                <a:solidFill>
                  <a:srgbClr val="333333"/>
                </a:solidFill>
                <a:latin typeface="Montserrat"/>
                <a:ea typeface="Montserrat"/>
                <a:cs typeface="Montserrat"/>
                <a:sym typeface="Montserrat"/>
              </a:rPr>
              <a:t>, and the </a:t>
            </a:r>
            <a:r>
              <a:rPr b="1" lang="en">
                <a:solidFill>
                  <a:srgbClr val="333333"/>
                </a:solidFill>
                <a:latin typeface="Montserrat"/>
                <a:ea typeface="Montserrat"/>
                <a:cs typeface="Montserrat"/>
                <a:sym typeface="Montserrat"/>
              </a:rPr>
              <a:t>effectiveness of NYPD current inspections</a:t>
            </a:r>
            <a:r>
              <a:rPr lang="en">
                <a:solidFill>
                  <a:srgbClr val="333333"/>
                </a:solidFill>
                <a:latin typeface="Montserrat"/>
                <a:ea typeface="Montserrat"/>
                <a:cs typeface="Montserrat"/>
                <a:sym typeface="Montserrat"/>
              </a:rPr>
              <a:t>.</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lang="en">
                <a:solidFill>
                  <a:srgbClr val="333333"/>
                </a:solidFill>
                <a:latin typeface="Montserrat"/>
                <a:ea typeface="Montserrat"/>
                <a:cs typeface="Montserrat"/>
                <a:sym typeface="Montserrat"/>
              </a:rPr>
              <a:t>Therefore, our analysis provides a </a:t>
            </a:r>
            <a:r>
              <a:rPr b="1" lang="en">
                <a:solidFill>
                  <a:srgbClr val="333333"/>
                </a:solidFill>
                <a:latin typeface="Montserrat"/>
                <a:ea typeface="Montserrat"/>
                <a:cs typeface="Montserrat"/>
                <a:sym typeface="Montserrat"/>
              </a:rPr>
              <a:t>comprehensive view</a:t>
            </a:r>
            <a:r>
              <a:rPr lang="en">
                <a:solidFill>
                  <a:srgbClr val="333333"/>
                </a:solidFill>
                <a:latin typeface="Montserrat"/>
                <a:ea typeface="Montserrat"/>
                <a:cs typeface="Montserrat"/>
                <a:sym typeface="Montserrat"/>
              </a:rPr>
              <a:t> of </a:t>
            </a:r>
            <a:r>
              <a:rPr b="1" lang="en">
                <a:solidFill>
                  <a:srgbClr val="333333"/>
                </a:solidFill>
                <a:latin typeface="Montserrat"/>
                <a:ea typeface="Montserrat"/>
                <a:cs typeface="Montserrat"/>
                <a:sym typeface="Montserrat"/>
              </a:rPr>
              <a:t>NYC crime patterns</a:t>
            </a:r>
            <a:r>
              <a:rPr lang="en">
                <a:solidFill>
                  <a:srgbClr val="333333"/>
                </a:solidFill>
                <a:latin typeface="Montserrat"/>
                <a:ea typeface="Montserrat"/>
                <a:cs typeface="Montserrat"/>
                <a:sym typeface="Montserrat"/>
              </a:rPr>
              <a:t>, which we believe will offer </a:t>
            </a:r>
            <a:r>
              <a:rPr b="1" lang="en">
                <a:solidFill>
                  <a:srgbClr val="333333"/>
                </a:solidFill>
                <a:latin typeface="Montserrat"/>
                <a:ea typeface="Montserrat"/>
                <a:cs typeface="Montserrat"/>
                <a:sym typeface="Montserrat"/>
              </a:rPr>
              <a:t>valuable insights</a:t>
            </a:r>
            <a:r>
              <a:rPr lang="en">
                <a:solidFill>
                  <a:srgbClr val="333333"/>
                </a:solidFill>
                <a:latin typeface="Montserrat"/>
                <a:ea typeface="Montserrat"/>
                <a:cs typeface="Montserrat"/>
                <a:sym typeface="Montserrat"/>
              </a:rPr>
              <a:t> for stakeholders and set a positive precedent for </a:t>
            </a:r>
            <a:r>
              <a:rPr b="1" lang="en">
                <a:solidFill>
                  <a:srgbClr val="333333"/>
                </a:solidFill>
                <a:latin typeface="Montserrat"/>
                <a:ea typeface="Montserrat"/>
                <a:cs typeface="Montserrat"/>
                <a:sym typeface="Montserrat"/>
              </a:rPr>
              <a:t>future urban safety analyses</a:t>
            </a:r>
            <a:r>
              <a:rPr lang="en">
                <a:solidFill>
                  <a:srgbClr val="333333"/>
                </a:solidFill>
                <a:latin typeface="Montserrat"/>
                <a:ea typeface="Montserrat"/>
                <a:cs typeface="Montserrat"/>
                <a:sym typeface="Montserrat"/>
              </a:rPr>
              <a:t>.</a:t>
            </a:r>
            <a:endParaRPr>
              <a:solidFill>
                <a:srgbClr val="333333"/>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7"/>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600">
                <a:latin typeface="Montserrat SemiBold"/>
                <a:ea typeface="Montserrat SemiBold"/>
                <a:cs typeface="Montserrat SemiBold"/>
                <a:sym typeface="Montserrat SemiBold"/>
              </a:rPr>
              <a:t>We are now open to questions.</a:t>
            </a:r>
            <a:endParaRPr sz="2600">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36550"/>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Agenda</a:t>
            </a:r>
            <a:endParaRPr sz="2400"/>
          </a:p>
        </p:txBody>
      </p:sp>
      <p:sp>
        <p:nvSpPr>
          <p:cNvPr id="135" name="Google Shape;135;p22"/>
          <p:cNvSpPr txBox="1"/>
          <p:nvPr>
            <p:ph idx="1" type="body"/>
          </p:nvPr>
        </p:nvSpPr>
        <p:spPr>
          <a:xfrm>
            <a:off x="311700" y="1184250"/>
            <a:ext cx="3803100" cy="22248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sz="1400"/>
              <a:t>Introduction</a:t>
            </a:r>
            <a:endParaRPr sz="1400"/>
          </a:p>
          <a:p>
            <a:pPr indent="-317500" lvl="0" marL="457200" rtl="0" algn="l">
              <a:spcBef>
                <a:spcPts val="0"/>
              </a:spcBef>
              <a:spcAft>
                <a:spcPts val="0"/>
              </a:spcAft>
              <a:buSzPts val="1400"/>
              <a:buChar char="●"/>
            </a:pPr>
            <a:r>
              <a:rPr lang="en" sz="1400"/>
              <a:t>Key Stakeholders</a:t>
            </a:r>
            <a:endParaRPr sz="1400"/>
          </a:p>
          <a:p>
            <a:pPr indent="-317500" lvl="0" marL="457200" rtl="0" algn="l">
              <a:spcBef>
                <a:spcPts val="0"/>
              </a:spcBef>
              <a:spcAft>
                <a:spcPts val="0"/>
              </a:spcAft>
              <a:buSzPts val="1400"/>
              <a:buChar char="●"/>
            </a:pPr>
            <a:r>
              <a:rPr lang="en" sz="1400"/>
              <a:t>Data Architecture</a:t>
            </a:r>
            <a:endParaRPr sz="1400"/>
          </a:p>
          <a:p>
            <a:pPr indent="-317500" lvl="0" marL="457200" rtl="0" algn="l">
              <a:spcBef>
                <a:spcPts val="0"/>
              </a:spcBef>
              <a:spcAft>
                <a:spcPts val="0"/>
              </a:spcAft>
              <a:buSzPts val="1400"/>
              <a:buChar char="●"/>
            </a:pPr>
            <a:r>
              <a:rPr lang="en" sz="1400"/>
              <a:t>Findings &amp; Insights</a:t>
            </a:r>
            <a:endParaRPr sz="1400"/>
          </a:p>
          <a:p>
            <a:pPr indent="-317500" lvl="0" marL="457200" rtl="0" algn="l">
              <a:spcBef>
                <a:spcPts val="0"/>
              </a:spcBef>
              <a:spcAft>
                <a:spcPts val="0"/>
              </a:spcAft>
              <a:buSzPts val="1400"/>
              <a:buChar char="●"/>
            </a:pPr>
            <a:r>
              <a:rPr lang="en" sz="1400"/>
              <a:t>Challenges</a:t>
            </a:r>
            <a:endParaRPr sz="1400"/>
          </a:p>
          <a:p>
            <a:pPr indent="-317500" lvl="0" marL="457200" rtl="0" algn="l">
              <a:spcBef>
                <a:spcPts val="0"/>
              </a:spcBef>
              <a:spcAft>
                <a:spcPts val="0"/>
              </a:spcAft>
              <a:buSzPts val="1400"/>
              <a:buChar char="●"/>
            </a:pPr>
            <a:r>
              <a:rPr lang="en" sz="1400"/>
              <a:t>Conclusion</a:t>
            </a:r>
            <a:endParaRPr sz="1400"/>
          </a:p>
        </p:txBody>
      </p:sp>
      <p:pic>
        <p:nvPicPr>
          <p:cNvPr descr="Street in New York City lined with towering skyscrapers." id="136" name="Google Shape;136;p22"/>
          <p:cNvPicPr preferRelativeResize="0"/>
          <p:nvPr/>
        </p:nvPicPr>
        <p:blipFill rotWithShape="1">
          <a:blip r:embed="rId3">
            <a:alphaModFix/>
          </a:blip>
          <a:srcRect b="1916" l="0" r="0" t="23216"/>
          <a:stretch/>
        </p:blipFill>
        <p:spPr>
          <a:xfrm>
            <a:off x="4572000" y="0"/>
            <a:ext cx="4572001" cy="5143500"/>
          </a:xfrm>
          <a:prstGeom prst="rect">
            <a:avLst/>
          </a:prstGeom>
          <a:noFill/>
          <a:ln>
            <a:noFill/>
          </a:ln>
        </p:spPr>
      </p:pic>
      <p:cxnSp>
        <p:nvCxnSpPr>
          <p:cNvPr id="137" name="Google Shape;137;p22"/>
          <p:cNvCxnSpPr/>
          <p:nvPr/>
        </p:nvCxnSpPr>
        <p:spPr>
          <a:xfrm>
            <a:off x="311704" y="1054475"/>
            <a:ext cx="621600" cy="0"/>
          </a:xfrm>
          <a:prstGeom prst="straightConnector1">
            <a:avLst/>
          </a:prstGeom>
          <a:noFill/>
          <a:ln cap="flat" cmpd="sng" w="76200">
            <a:solidFill>
              <a:srgbClr val="8900E1"/>
            </a:solidFill>
            <a:prstDash val="solid"/>
            <a:round/>
            <a:headEnd len="med" w="med" type="none"/>
            <a:tailEnd len="med" w="med" type="none"/>
          </a:ln>
        </p:spPr>
      </p:cxnSp>
      <p:cxnSp>
        <p:nvCxnSpPr>
          <p:cNvPr id="138" name="Google Shape;138;p22"/>
          <p:cNvCxnSpPr/>
          <p:nvPr/>
        </p:nvCxnSpPr>
        <p:spPr>
          <a:xfrm>
            <a:off x="4572004" y="0"/>
            <a:ext cx="0" cy="518820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1795425"/>
            <a:ext cx="3345900" cy="64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t>Introduction</a:t>
            </a:r>
            <a:endParaRPr sz="3000"/>
          </a:p>
        </p:txBody>
      </p:sp>
      <p:sp>
        <p:nvSpPr>
          <p:cNvPr id="144" name="Google Shape;144;p23"/>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To provide an in-depth and integrated analysis of crime data from multiple sources in New York City. This study aims to identify patterns, intensities, and distributions of crimes, with the ultimate goal of aiding various stakeholders in understanding and mitigating criminal activities in NYC</a:t>
            </a:r>
            <a:endParaRPr/>
          </a:p>
        </p:txBody>
      </p:sp>
      <p:cxnSp>
        <p:nvCxnSpPr>
          <p:cNvPr id="145" name="Google Shape;145;p23"/>
          <p:cNvCxnSpPr/>
          <p:nvPr/>
        </p:nvCxnSpPr>
        <p:spPr>
          <a:xfrm>
            <a:off x="2900432" y="2518986"/>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Key Stakeholders</a:t>
            </a:r>
            <a:endParaRPr sz="2400"/>
          </a:p>
        </p:txBody>
      </p:sp>
      <p:cxnSp>
        <p:nvCxnSpPr>
          <p:cNvPr id="151" name="Google Shape;151;p24"/>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152" name="Google Shape;152;p24"/>
          <p:cNvSpPr/>
          <p:nvPr/>
        </p:nvSpPr>
        <p:spPr>
          <a:xfrm>
            <a:off x="3205938" y="1913713"/>
            <a:ext cx="594300" cy="36900"/>
          </a:xfrm>
          <a:prstGeom prst="roundRect">
            <a:avLst>
              <a:gd fmla="val 50000" name="adj"/>
            </a:avLst>
          </a:prstGeom>
          <a:solidFill>
            <a:srgbClr val="351C75"/>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24"/>
          <p:cNvGrpSpPr/>
          <p:nvPr/>
        </p:nvGrpSpPr>
        <p:grpSpPr>
          <a:xfrm>
            <a:off x="1612511" y="1622750"/>
            <a:ext cx="1755000" cy="1897977"/>
            <a:chOff x="571536" y="1957150"/>
            <a:chExt cx="1755000" cy="1897977"/>
          </a:xfrm>
        </p:grpSpPr>
        <p:sp>
          <p:nvSpPr>
            <p:cNvPr id="154" name="Google Shape;154;p24"/>
            <p:cNvSpPr/>
            <p:nvPr/>
          </p:nvSpPr>
          <p:spPr>
            <a:xfrm>
              <a:off x="1151886" y="1957150"/>
              <a:ext cx="594300" cy="594300"/>
            </a:xfrm>
            <a:prstGeom prst="ellipse">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A7291E"/>
                </a:solidFill>
                <a:latin typeface="Roboto"/>
                <a:ea typeface="Roboto"/>
                <a:cs typeface="Roboto"/>
                <a:sym typeface="Roboto"/>
              </a:endParaRPr>
            </a:p>
          </p:txBody>
        </p:sp>
        <p:sp>
          <p:nvSpPr>
            <p:cNvPr id="156" name="Google Shape;156;p24"/>
            <p:cNvSpPr txBox="1"/>
            <p:nvPr/>
          </p:nvSpPr>
          <p:spPr>
            <a:xfrm>
              <a:off x="5944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674EA7"/>
                  </a:solidFill>
                  <a:latin typeface="Roboto"/>
                  <a:ea typeface="Roboto"/>
                  <a:cs typeface="Roboto"/>
                  <a:sym typeface="Roboto"/>
                </a:rPr>
                <a:t>Regular Citizens</a:t>
              </a:r>
              <a:endParaRPr b="1" sz="1000">
                <a:solidFill>
                  <a:srgbClr val="674EA7"/>
                </a:solidFill>
                <a:latin typeface="Roboto"/>
                <a:ea typeface="Roboto"/>
                <a:cs typeface="Roboto"/>
                <a:sym typeface="Roboto"/>
              </a:endParaRPr>
            </a:p>
          </p:txBody>
        </p:sp>
        <p:sp>
          <p:nvSpPr>
            <p:cNvPr id="157" name="Google Shape;157;p24"/>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674EA7"/>
                  </a:solidFill>
                  <a:latin typeface="Roboto"/>
                  <a:ea typeface="Roboto"/>
                  <a:cs typeface="Roboto"/>
                  <a:sym typeface="Roboto"/>
                </a:rPr>
                <a:t>Empowering all New Yorkers with information to understand the safety of their neighborhoods and citywide crime patterns.</a:t>
              </a:r>
              <a:endParaRPr sz="800">
                <a:solidFill>
                  <a:srgbClr val="674EA7"/>
                </a:solidFill>
                <a:latin typeface="Roboto"/>
                <a:ea typeface="Roboto"/>
                <a:cs typeface="Roboto"/>
                <a:sym typeface="Roboto"/>
              </a:endParaRPr>
            </a:p>
          </p:txBody>
        </p:sp>
      </p:grpSp>
      <p:grpSp>
        <p:nvGrpSpPr>
          <p:cNvPr id="158" name="Google Shape;158;p24"/>
          <p:cNvGrpSpPr/>
          <p:nvPr/>
        </p:nvGrpSpPr>
        <p:grpSpPr>
          <a:xfrm>
            <a:off x="3740398" y="1622750"/>
            <a:ext cx="1709103" cy="1897977"/>
            <a:chOff x="2699423" y="1957150"/>
            <a:chExt cx="1709103" cy="1897977"/>
          </a:xfrm>
        </p:grpSpPr>
        <p:sp>
          <p:nvSpPr>
            <p:cNvPr id="159" name="Google Shape;159;p24"/>
            <p:cNvSpPr/>
            <p:nvPr/>
          </p:nvSpPr>
          <p:spPr>
            <a:xfrm>
              <a:off x="3256823" y="1957150"/>
              <a:ext cx="594300" cy="594300"/>
            </a:xfrm>
            <a:prstGeom prst="ellipse">
              <a:avLst/>
            </a:prstGeom>
            <a:noFill/>
            <a:ln cap="flat" cmpd="sng" w="3810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nvSpPr>
          <p:spPr>
            <a:xfrm>
              <a:off x="2699425"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351C75"/>
                  </a:solidFill>
                  <a:latin typeface="Roboto"/>
                  <a:ea typeface="Roboto"/>
                  <a:cs typeface="Roboto"/>
                  <a:sym typeface="Roboto"/>
                </a:rPr>
                <a:t>New York Police</a:t>
              </a:r>
              <a:endParaRPr b="1" sz="1000">
                <a:solidFill>
                  <a:srgbClr val="351C75"/>
                </a:solidFill>
                <a:latin typeface="Roboto"/>
                <a:ea typeface="Roboto"/>
                <a:cs typeface="Roboto"/>
                <a:sym typeface="Roboto"/>
              </a:endParaRPr>
            </a:p>
          </p:txBody>
        </p:sp>
        <p:sp>
          <p:nvSpPr>
            <p:cNvPr id="161" name="Google Shape;161;p24"/>
            <p:cNvSpPr txBox="1"/>
            <p:nvPr/>
          </p:nvSpPr>
          <p:spPr>
            <a:xfrm>
              <a:off x="2699423" y="3117727"/>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351C75"/>
                  </a:solidFill>
                  <a:latin typeface="Roboto"/>
                  <a:ea typeface="Roboto"/>
                  <a:cs typeface="Roboto"/>
                  <a:sym typeface="Roboto"/>
                </a:rPr>
                <a:t>Aiding in strategic deployment of officers based on crime hotspots and offering insights for potential policy changes.</a:t>
              </a:r>
              <a:endParaRPr sz="800">
                <a:solidFill>
                  <a:srgbClr val="351C75"/>
                </a:solidFill>
                <a:latin typeface="Roboto"/>
                <a:ea typeface="Roboto"/>
                <a:cs typeface="Roboto"/>
                <a:sym typeface="Roboto"/>
              </a:endParaRPr>
            </a:p>
          </p:txBody>
        </p:sp>
        <p:sp>
          <p:nvSpPr>
            <p:cNvPr id="162" name="Google Shape;162;p24"/>
            <p:cNvSpPr txBox="1"/>
            <p:nvPr/>
          </p:nvSpPr>
          <p:spPr>
            <a:xfrm>
              <a:off x="3335573"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A7291E"/>
                </a:solidFill>
                <a:latin typeface="Roboto"/>
                <a:ea typeface="Roboto"/>
                <a:cs typeface="Roboto"/>
                <a:sym typeface="Roboto"/>
              </a:endParaRPr>
            </a:p>
          </p:txBody>
        </p:sp>
      </p:grpSp>
      <p:grpSp>
        <p:nvGrpSpPr>
          <p:cNvPr id="163" name="Google Shape;163;p24"/>
          <p:cNvGrpSpPr/>
          <p:nvPr/>
        </p:nvGrpSpPr>
        <p:grpSpPr>
          <a:xfrm>
            <a:off x="5822383" y="1622750"/>
            <a:ext cx="1709105" cy="1897975"/>
            <a:chOff x="4781408" y="1957150"/>
            <a:chExt cx="1709106" cy="1897975"/>
          </a:xfrm>
        </p:grpSpPr>
        <p:sp>
          <p:nvSpPr>
            <p:cNvPr id="164" name="Google Shape;164;p24"/>
            <p:cNvSpPr/>
            <p:nvPr/>
          </p:nvSpPr>
          <p:spPr>
            <a:xfrm>
              <a:off x="5338808" y="1957150"/>
              <a:ext cx="594300" cy="594300"/>
            </a:xfrm>
            <a:prstGeom prst="ellipse">
              <a:avLst/>
            </a:prstGeom>
            <a:noFill/>
            <a:ln cap="flat" cmpd="sng" w="38100">
              <a:solidFill>
                <a:srgbClr val="8900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nvSpPr>
          <p:spPr>
            <a:xfrm>
              <a:off x="4781413"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900E1"/>
                  </a:solidFill>
                  <a:latin typeface="Roboto"/>
                  <a:ea typeface="Roboto"/>
                  <a:cs typeface="Roboto"/>
                  <a:sym typeface="Roboto"/>
                </a:rPr>
                <a:t>Immigrants</a:t>
              </a:r>
              <a:endParaRPr b="1" sz="1000">
                <a:solidFill>
                  <a:srgbClr val="8900E1"/>
                </a:solidFill>
                <a:latin typeface="Roboto"/>
                <a:ea typeface="Roboto"/>
                <a:cs typeface="Roboto"/>
                <a:sym typeface="Roboto"/>
              </a:endParaRPr>
            </a:p>
          </p:txBody>
        </p:sp>
        <p:sp>
          <p:nvSpPr>
            <p:cNvPr id="166" name="Google Shape;166;p24"/>
            <p:cNvSpPr txBox="1"/>
            <p:nvPr/>
          </p:nvSpPr>
          <p:spPr>
            <a:xfrm>
              <a:off x="4781408" y="3117725"/>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900E1"/>
                  </a:solidFill>
                  <a:latin typeface="Roboto"/>
                  <a:ea typeface="Roboto"/>
                  <a:cs typeface="Roboto"/>
                  <a:sym typeface="Roboto"/>
                </a:rPr>
                <a:t>Guiding them on areas and times to be cautious, ensuring their safety while they acquaint themselves with NYC.</a:t>
              </a:r>
              <a:endParaRPr sz="800">
                <a:solidFill>
                  <a:srgbClr val="8900E1"/>
                </a:solidFill>
                <a:latin typeface="Roboto"/>
                <a:ea typeface="Roboto"/>
                <a:cs typeface="Roboto"/>
                <a:sym typeface="Roboto"/>
              </a:endParaRPr>
            </a:p>
          </p:txBody>
        </p:sp>
        <p:sp>
          <p:nvSpPr>
            <p:cNvPr id="167" name="Google Shape;167;p24"/>
            <p:cNvSpPr txBox="1"/>
            <p:nvPr/>
          </p:nvSpPr>
          <p:spPr>
            <a:xfrm>
              <a:off x="5417558"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858585"/>
                </a:solidFill>
                <a:latin typeface="Roboto"/>
                <a:ea typeface="Roboto"/>
                <a:cs typeface="Roboto"/>
                <a:sym typeface="Roboto"/>
              </a:endParaRPr>
            </a:p>
          </p:txBody>
        </p:sp>
      </p:grpSp>
      <p:sp>
        <p:nvSpPr>
          <p:cNvPr id="168" name="Google Shape;168;p24"/>
          <p:cNvSpPr/>
          <p:nvPr/>
        </p:nvSpPr>
        <p:spPr>
          <a:xfrm>
            <a:off x="5378150" y="19137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4"/>
          <p:cNvPicPr preferRelativeResize="0"/>
          <p:nvPr/>
        </p:nvPicPr>
        <p:blipFill>
          <a:blip r:embed="rId3">
            <a:alphaModFix/>
          </a:blip>
          <a:stretch>
            <a:fillRect/>
          </a:stretch>
        </p:blipFill>
        <p:spPr>
          <a:xfrm>
            <a:off x="6421462" y="1676687"/>
            <a:ext cx="473277" cy="473277"/>
          </a:xfrm>
          <a:prstGeom prst="rect">
            <a:avLst/>
          </a:prstGeom>
          <a:noFill/>
          <a:ln>
            <a:noFill/>
          </a:ln>
        </p:spPr>
      </p:pic>
      <p:pic>
        <p:nvPicPr>
          <p:cNvPr id="170" name="Google Shape;170;p24"/>
          <p:cNvPicPr preferRelativeResize="0"/>
          <p:nvPr/>
        </p:nvPicPr>
        <p:blipFill>
          <a:blip r:embed="rId4">
            <a:alphaModFix/>
          </a:blip>
          <a:stretch>
            <a:fillRect/>
          </a:stretch>
        </p:blipFill>
        <p:spPr>
          <a:xfrm>
            <a:off x="2307637" y="1777200"/>
            <a:ext cx="364726" cy="309952"/>
          </a:xfrm>
          <a:prstGeom prst="rect">
            <a:avLst/>
          </a:prstGeom>
          <a:noFill/>
          <a:ln>
            <a:noFill/>
          </a:ln>
        </p:spPr>
      </p:pic>
      <p:pic>
        <p:nvPicPr>
          <p:cNvPr id="171" name="Google Shape;171;p24"/>
          <p:cNvPicPr preferRelativeResize="0"/>
          <p:nvPr/>
        </p:nvPicPr>
        <p:blipFill>
          <a:blip r:embed="rId5">
            <a:alphaModFix/>
          </a:blip>
          <a:stretch>
            <a:fillRect/>
          </a:stretch>
        </p:blipFill>
        <p:spPr>
          <a:xfrm>
            <a:off x="4388088" y="1731063"/>
            <a:ext cx="402225" cy="402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Architecture: Overview</a:t>
            </a:r>
            <a:endParaRPr sz="2400"/>
          </a:p>
        </p:txBody>
      </p:sp>
      <p:pic>
        <p:nvPicPr>
          <p:cNvPr id="177" name="Google Shape;177;p25"/>
          <p:cNvPicPr preferRelativeResize="0"/>
          <p:nvPr/>
        </p:nvPicPr>
        <p:blipFill rotWithShape="1">
          <a:blip r:embed="rId3">
            <a:alphaModFix/>
          </a:blip>
          <a:srcRect b="1960" l="0" r="0" t="0"/>
          <a:stretch/>
        </p:blipFill>
        <p:spPr>
          <a:xfrm>
            <a:off x="847500" y="819625"/>
            <a:ext cx="7141898" cy="3599975"/>
          </a:xfrm>
          <a:prstGeom prst="rect">
            <a:avLst/>
          </a:prstGeom>
          <a:noFill/>
          <a:ln>
            <a:noFill/>
          </a:ln>
        </p:spPr>
      </p:pic>
      <p:cxnSp>
        <p:nvCxnSpPr>
          <p:cNvPr id="178" name="Google Shape;178;p25"/>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Architecture: Phases and Tools</a:t>
            </a:r>
            <a:endParaRPr sz="2400"/>
          </a:p>
        </p:txBody>
      </p:sp>
      <p:cxnSp>
        <p:nvCxnSpPr>
          <p:cNvPr id="184" name="Google Shape;184;p26"/>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185" name="Google Shape;185;p26"/>
          <p:cNvSpPr txBox="1"/>
          <p:nvPr/>
        </p:nvSpPr>
        <p:spPr>
          <a:xfrm>
            <a:off x="733650"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Data Ingestion            Phase</a:t>
            </a:r>
            <a:endParaRPr sz="1200">
              <a:solidFill>
                <a:srgbClr val="57068C"/>
              </a:solidFill>
              <a:latin typeface="Montserrat ExtraBold"/>
              <a:ea typeface="Montserrat ExtraBold"/>
              <a:cs typeface="Montserrat ExtraBold"/>
              <a:sym typeface="Montserrat ExtraBold"/>
            </a:endParaRPr>
          </a:p>
          <a:p>
            <a:pPr indent="-292100" lvl="0" marL="457200" rtl="0" algn="l">
              <a:lnSpc>
                <a:spcPct val="125000"/>
              </a:lnSpc>
              <a:spcBef>
                <a:spcPts val="600"/>
              </a:spcBef>
              <a:spcAft>
                <a:spcPts val="0"/>
              </a:spcAft>
              <a:buClr>
                <a:srgbClr val="333333"/>
              </a:buClr>
              <a:buSzPts val="1000"/>
              <a:buFont typeface="Montserrat"/>
              <a:buChar char="●"/>
            </a:pPr>
            <a:r>
              <a:rPr lang="en" sz="1000">
                <a:solidFill>
                  <a:srgbClr val="333333"/>
                </a:solidFill>
                <a:latin typeface="Montserrat"/>
                <a:ea typeface="Montserrat"/>
                <a:cs typeface="Montserrat"/>
                <a:sym typeface="Montserrat"/>
              </a:rPr>
              <a:t>Google Cloud Platform</a:t>
            </a:r>
            <a:endParaRPr sz="1000">
              <a:solidFill>
                <a:srgbClr val="333333"/>
              </a:solidFill>
              <a:latin typeface="Montserrat"/>
              <a:ea typeface="Montserrat"/>
              <a:cs typeface="Montserrat"/>
              <a:sym typeface="Montserrat"/>
            </a:endParaRPr>
          </a:p>
          <a:p>
            <a:pPr indent="-292100" lvl="0" marL="457200" rtl="0" algn="l">
              <a:lnSpc>
                <a:spcPct val="125000"/>
              </a:lnSpc>
              <a:spcBef>
                <a:spcPts val="0"/>
              </a:spcBef>
              <a:spcAft>
                <a:spcPts val="0"/>
              </a:spcAft>
              <a:buClr>
                <a:srgbClr val="333333"/>
              </a:buClr>
              <a:buSzPts val="1000"/>
              <a:buFont typeface="Montserrat"/>
              <a:buChar char="●"/>
            </a:pPr>
            <a:r>
              <a:rPr lang="en" sz="1000">
                <a:solidFill>
                  <a:srgbClr val="333333"/>
                </a:solidFill>
                <a:latin typeface="Montserrat"/>
                <a:ea typeface="Montserrat"/>
                <a:cs typeface="Montserrat"/>
                <a:sym typeface="Montserrat"/>
              </a:rPr>
              <a:t>Google Sheets</a:t>
            </a:r>
            <a:endParaRPr sz="1000">
              <a:solidFill>
                <a:srgbClr val="333333"/>
              </a:solidFill>
              <a:latin typeface="Montserrat"/>
              <a:ea typeface="Montserrat"/>
              <a:cs typeface="Montserrat"/>
              <a:sym typeface="Montserrat"/>
            </a:endParaRPr>
          </a:p>
          <a:p>
            <a:pPr indent="-292100" lvl="0" marL="457200" rtl="0" algn="l">
              <a:lnSpc>
                <a:spcPct val="125000"/>
              </a:lnSpc>
              <a:spcBef>
                <a:spcPts val="0"/>
              </a:spcBef>
              <a:spcAft>
                <a:spcPts val="0"/>
              </a:spcAft>
              <a:buClr>
                <a:srgbClr val="333333"/>
              </a:buClr>
              <a:buSzPts val="1000"/>
              <a:buFont typeface="Montserrat"/>
              <a:buChar char="●"/>
            </a:pPr>
            <a:r>
              <a:rPr lang="en" sz="1000">
                <a:solidFill>
                  <a:srgbClr val="333333"/>
                </a:solidFill>
                <a:latin typeface="Montserrat"/>
                <a:ea typeface="Montserrat"/>
                <a:cs typeface="Montserrat"/>
                <a:sym typeface="Montserrat"/>
              </a:rPr>
              <a:t>Airbyte</a:t>
            </a:r>
            <a:endParaRPr sz="1000">
              <a:solidFill>
                <a:srgbClr val="333333"/>
              </a:solidFill>
              <a:latin typeface="Montserrat"/>
              <a:ea typeface="Montserrat"/>
              <a:cs typeface="Montserrat"/>
              <a:sym typeface="Montserrat"/>
            </a:endParaRPr>
          </a:p>
          <a:p>
            <a:pPr indent="-292100" lvl="0" marL="457200" rtl="0" algn="l">
              <a:lnSpc>
                <a:spcPct val="125000"/>
              </a:lnSpc>
              <a:spcBef>
                <a:spcPts val="0"/>
              </a:spcBef>
              <a:spcAft>
                <a:spcPts val="0"/>
              </a:spcAft>
              <a:buClr>
                <a:srgbClr val="333333"/>
              </a:buClr>
              <a:buSzPts val="1000"/>
              <a:buFont typeface="Montserrat"/>
              <a:buChar char="●"/>
            </a:pPr>
            <a:r>
              <a:rPr lang="en" sz="1000">
                <a:solidFill>
                  <a:srgbClr val="333333"/>
                </a:solidFill>
                <a:latin typeface="Montserrat"/>
                <a:ea typeface="Montserrat"/>
                <a:cs typeface="Montserrat"/>
                <a:sym typeface="Montserrat"/>
              </a:rPr>
              <a:t>Docker</a:t>
            </a:r>
            <a:endParaRPr sz="1000">
              <a:solidFill>
                <a:srgbClr val="333333"/>
              </a:solidFill>
              <a:latin typeface="Montserrat"/>
              <a:ea typeface="Montserrat"/>
              <a:cs typeface="Montserrat"/>
              <a:sym typeface="Montserrat"/>
            </a:endParaRPr>
          </a:p>
        </p:txBody>
      </p:sp>
      <p:sp>
        <p:nvSpPr>
          <p:cNvPr id="186" name="Google Shape;186;p26"/>
          <p:cNvSpPr txBox="1"/>
          <p:nvPr/>
        </p:nvSpPr>
        <p:spPr>
          <a:xfrm>
            <a:off x="3375450"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Data Storage and Transformation Phase</a:t>
            </a:r>
            <a:endParaRPr sz="1200">
              <a:solidFill>
                <a:srgbClr val="57068C"/>
              </a:solidFill>
              <a:latin typeface="Montserrat ExtraBold"/>
              <a:ea typeface="Montserrat ExtraBold"/>
              <a:cs typeface="Montserrat ExtraBold"/>
              <a:sym typeface="Montserrat ExtraBold"/>
            </a:endParaRPr>
          </a:p>
          <a:p>
            <a:pPr indent="-292100" lvl="0" marL="457200" rtl="0" algn="l">
              <a:lnSpc>
                <a:spcPct val="125000"/>
              </a:lnSpc>
              <a:spcBef>
                <a:spcPts val="60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Snowflake</a:t>
            </a:r>
            <a:endParaRPr sz="1000">
              <a:solidFill>
                <a:schemeClr val="dk2"/>
              </a:solidFill>
              <a:latin typeface="Montserrat"/>
              <a:ea typeface="Montserrat"/>
              <a:cs typeface="Montserrat"/>
              <a:sym typeface="Montserrat"/>
            </a:endParaRPr>
          </a:p>
          <a:p>
            <a:pPr indent="-292100" lvl="0" marL="457200" rtl="0" algn="l">
              <a:lnSpc>
                <a:spcPct val="125000"/>
              </a:lnSpc>
              <a:spcBef>
                <a:spcPts val="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Spark</a:t>
            </a:r>
            <a:endParaRPr sz="1000">
              <a:solidFill>
                <a:schemeClr val="dk2"/>
              </a:solidFill>
              <a:latin typeface="Montserrat"/>
              <a:ea typeface="Montserrat"/>
              <a:cs typeface="Montserrat"/>
              <a:sym typeface="Montserrat"/>
            </a:endParaRPr>
          </a:p>
          <a:p>
            <a:pPr indent="-292100" lvl="0" marL="457200" rtl="0" algn="l">
              <a:lnSpc>
                <a:spcPct val="125000"/>
              </a:lnSpc>
              <a:spcBef>
                <a:spcPts val="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SQL</a:t>
            </a:r>
            <a:endParaRPr sz="1000">
              <a:solidFill>
                <a:schemeClr val="dk2"/>
              </a:solidFill>
              <a:latin typeface="Montserrat"/>
              <a:ea typeface="Montserrat"/>
              <a:cs typeface="Montserrat"/>
              <a:sym typeface="Montserrat"/>
            </a:endParaRPr>
          </a:p>
        </p:txBody>
      </p:sp>
      <p:sp>
        <p:nvSpPr>
          <p:cNvPr id="187" name="Google Shape;187;p26"/>
          <p:cNvSpPr txBox="1"/>
          <p:nvPr/>
        </p:nvSpPr>
        <p:spPr>
          <a:xfrm>
            <a:off x="6017250" y="3185100"/>
            <a:ext cx="26733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Data Visualization            Phase</a:t>
            </a:r>
            <a:endParaRPr sz="1200">
              <a:solidFill>
                <a:srgbClr val="57068C"/>
              </a:solidFill>
              <a:latin typeface="Montserrat ExtraBold"/>
              <a:ea typeface="Montserrat ExtraBold"/>
              <a:cs typeface="Montserrat ExtraBold"/>
              <a:sym typeface="Montserrat ExtraBold"/>
            </a:endParaRPr>
          </a:p>
          <a:p>
            <a:pPr indent="-292100" lvl="0" marL="457200" rtl="0" algn="l">
              <a:lnSpc>
                <a:spcPct val="125000"/>
              </a:lnSpc>
              <a:spcBef>
                <a:spcPts val="60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Snowsight Dashboard</a:t>
            </a:r>
            <a:endParaRPr sz="1000">
              <a:solidFill>
                <a:schemeClr val="dk2"/>
              </a:solidFill>
              <a:latin typeface="Montserrat"/>
              <a:ea typeface="Montserrat"/>
              <a:cs typeface="Montserrat"/>
              <a:sym typeface="Montserrat"/>
            </a:endParaRPr>
          </a:p>
          <a:p>
            <a:pPr indent="-292100" lvl="0" marL="457200" rtl="0" algn="l">
              <a:lnSpc>
                <a:spcPct val="125000"/>
              </a:lnSpc>
              <a:spcBef>
                <a:spcPts val="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Power BI Dashboard</a:t>
            </a:r>
            <a:endParaRPr sz="1000">
              <a:solidFill>
                <a:schemeClr val="dk2"/>
              </a:solidFill>
              <a:latin typeface="Montserrat"/>
              <a:ea typeface="Montserrat"/>
              <a:cs typeface="Montserrat"/>
              <a:sym typeface="Montserrat"/>
            </a:endParaRPr>
          </a:p>
          <a:p>
            <a:pPr indent="-292100" lvl="0" marL="457200" rtl="0" algn="l">
              <a:lnSpc>
                <a:spcPct val="125000"/>
              </a:lnSpc>
              <a:spcBef>
                <a:spcPts val="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Folium (</a:t>
            </a:r>
            <a:r>
              <a:rPr lang="en" sz="1000">
                <a:solidFill>
                  <a:schemeClr val="dk2"/>
                </a:solidFill>
                <a:latin typeface="Montserrat"/>
                <a:ea typeface="Montserrat"/>
                <a:cs typeface="Montserrat"/>
                <a:sym typeface="Montserrat"/>
              </a:rPr>
              <a:t>Geospatial</a:t>
            </a:r>
            <a:r>
              <a:rPr lang="en" sz="1000">
                <a:solidFill>
                  <a:schemeClr val="dk2"/>
                </a:solidFill>
                <a:latin typeface="Montserrat"/>
                <a:ea typeface="Montserrat"/>
                <a:cs typeface="Montserrat"/>
                <a:sym typeface="Montserrat"/>
              </a:rPr>
              <a:t> Mapping)</a:t>
            </a:r>
            <a:endParaRPr sz="1000">
              <a:solidFill>
                <a:schemeClr val="dk2"/>
              </a:solidFill>
              <a:latin typeface="Montserrat"/>
              <a:ea typeface="Montserrat"/>
              <a:cs typeface="Montserrat"/>
              <a:sym typeface="Montserrat"/>
            </a:endParaRPr>
          </a:p>
          <a:p>
            <a:pPr indent="0" lvl="0" marL="0" rtl="0" algn="ctr">
              <a:lnSpc>
                <a:spcPct val="125000"/>
              </a:lnSpc>
              <a:spcBef>
                <a:spcPts val="600"/>
              </a:spcBef>
              <a:spcAft>
                <a:spcPts val="600"/>
              </a:spcAft>
              <a:buNone/>
            </a:pPr>
            <a:r>
              <a:t/>
            </a:r>
            <a:endParaRPr sz="1000">
              <a:solidFill>
                <a:srgbClr val="333333"/>
              </a:solidFill>
              <a:latin typeface="Montserrat"/>
              <a:ea typeface="Montserrat"/>
              <a:cs typeface="Montserrat"/>
              <a:sym typeface="Montserrat"/>
            </a:endParaRPr>
          </a:p>
        </p:txBody>
      </p:sp>
      <p:pic>
        <p:nvPicPr>
          <p:cNvPr id="188" name="Google Shape;188;p26"/>
          <p:cNvPicPr preferRelativeResize="0"/>
          <p:nvPr/>
        </p:nvPicPr>
        <p:blipFill rotWithShape="1">
          <a:blip r:embed="rId3">
            <a:alphaModFix/>
          </a:blip>
          <a:srcRect b="18525" l="11007" r="11802" t="13317"/>
          <a:stretch/>
        </p:blipFill>
        <p:spPr>
          <a:xfrm rot="10800000">
            <a:off x="1228025" y="1598000"/>
            <a:ext cx="1346075" cy="1259500"/>
          </a:xfrm>
          <a:prstGeom prst="rect">
            <a:avLst/>
          </a:prstGeom>
          <a:noFill/>
          <a:ln>
            <a:noFill/>
          </a:ln>
        </p:spPr>
      </p:pic>
      <p:pic>
        <p:nvPicPr>
          <p:cNvPr id="189" name="Google Shape;189;p26"/>
          <p:cNvPicPr preferRelativeResize="0"/>
          <p:nvPr/>
        </p:nvPicPr>
        <p:blipFill>
          <a:blip r:embed="rId4">
            <a:alphaModFix/>
          </a:blip>
          <a:stretch>
            <a:fillRect/>
          </a:stretch>
        </p:blipFill>
        <p:spPr>
          <a:xfrm>
            <a:off x="4052775" y="1637187"/>
            <a:ext cx="1244645" cy="1244625"/>
          </a:xfrm>
          <a:prstGeom prst="rect">
            <a:avLst/>
          </a:prstGeom>
          <a:noFill/>
          <a:ln>
            <a:noFill/>
          </a:ln>
        </p:spPr>
      </p:pic>
      <p:cxnSp>
        <p:nvCxnSpPr>
          <p:cNvPr id="190" name="Google Shape;190;p26"/>
          <p:cNvCxnSpPr/>
          <p:nvPr/>
        </p:nvCxnSpPr>
        <p:spPr>
          <a:xfrm flipH="1" rot="10800000">
            <a:off x="2909338" y="2227450"/>
            <a:ext cx="808200" cy="600"/>
          </a:xfrm>
          <a:prstGeom prst="straightConnector1">
            <a:avLst/>
          </a:prstGeom>
          <a:noFill/>
          <a:ln cap="flat" cmpd="sng" w="19050">
            <a:solidFill>
              <a:schemeClr val="dk2"/>
            </a:solidFill>
            <a:prstDash val="solid"/>
            <a:round/>
            <a:headEnd len="med" w="med" type="none"/>
            <a:tailEnd len="med" w="med" type="triangle"/>
          </a:ln>
          <a:effectLst>
            <a:outerShdw blurRad="742950" rotWithShape="0" algn="bl" dir="5400000" dist="19050">
              <a:schemeClr val="lt1">
                <a:alpha val="50000"/>
              </a:schemeClr>
            </a:outerShdw>
          </a:effectLst>
        </p:spPr>
      </p:cxnSp>
      <p:cxnSp>
        <p:nvCxnSpPr>
          <p:cNvPr id="191" name="Google Shape;191;p26"/>
          <p:cNvCxnSpPr/>
          <p:nvPr/>
        </p:nvCxnSpPr>
        <p:spPr>
          <a:xfrm flipH="1" rot="10800000">
            <a:off x="5672850" y="2259177"/>
            <a:ext cx="808200" cy="600"/>
          </a:xfrm>
          <a:prstGeom prst="straightConnector1">
            <a:avLst/>
          </a:prstGeom>
          <a:noFill/>
          <a:ln cap="flat" cmpd="sng" w="19050">
            <a:solidFill>
              <a:schemeClr val="dk2"/>
            </a:solidFill>
            <a:prstDash val="solid"/>
            <a:round/>
            <a:headEnd len="med" w="med" type="none"/>
            <a:tailEnd len="med" w="med" type="triangle"/>
          </a:ln>
          <a:effectLst>
            <a:outerShdw blurRad="742950" rotWithShape="0" algn="bl" dir="5400000" dist="19050">
              <a:schemeClr val="lt1">
                <a:alpha val="50000"/>
              </a:schemeClr>
            </a:outerShdw>
          </a:effectLst>
        </p:spPr>
      </p:cxnSp>
      <p:pic>
        <p:nvPicPr>
          <p:cNvPr id="192" name="Google Shape;192;p26"/>
          <p:cNvPicPr preferRelativeResize="0"/>
          <p:nvPr/>
        </p:nvPicPr>
        <p:blipFill rotWithShape="1">
          <a:blip r:embed="rId5">
            <a:alphaModFix/>
          </a:blip>
          <a:srcRect b="13781" l="26542" r="27080" t="29618"/>
          <a:stretch/>
        </p:blipFill>
        <p:spPr>
          <a:xfrm>
            <a:off x="6645493" y="1754638"/>
            <a:ext cx="1320850" cy="90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Ingestion Phase</a:t>
            </a:r>
            <a:endParaRPr sz="12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p>
        </p:txBody>
      </p:sp>
      <p:cxnSp>
        <p:nvCxnSpPr>
          <p:cNvPr id="198" name="Google Shape;198;p27"/>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pic>
        <p:nvPicPr>
          <p:cNvPr id="199" name="Google Shape;199;p27"/>
          <p:cNvPicPr preferRelativeResize="0"/>
          <p:nvPr/>
        </p:nvPicPr>
        <p:blipFill>
          <a:blip r:embed="rId3">
            <a:alphaModFix/>
          </a:blip>
          <a:stretch>
            <a:fillRect/>
          </a:stretch>
        </p:blipFill>
        <p:spPr>
          <a:xfrm>
            <a:off x="4292475" y="2825550"/>
            <a:ext cx="4210074" cy="1782301"/>
          </a:xfrm>
          <a:prstGeom prst="rect">
            <a:avLst/>
          </a:prstGeom>
          <a:noFill/>
          <a:ln>
            <a:noFill/>
          </a:ln>
          <a:effectLst>
            <a:outerShdw blurRad="57150" rotWithShape="0" algn="bl" dir="5400000" dist="19050">
              <a:srgbClr val="000000">
                <a:alpha val="50000"/>
              </a:srgbClr>
            </a:outerShdw>
          </a:effectLst>
        </p:spPr>
      </p:pic>
      <p:pic>
        <p:nvPicPr>
          <p:cNvPr id="200" name="Google Shape;200;p27"/>
          <p:cNvPicPr preferRelativeResize="0"/>
          <p:nvPr/>
        </p:nvPicPr>
        <p:blipFill>
          <a:blip r:embed="rId4">
            <a:alphaModFix/>
          </a:blip>
          <a:stretch>
            <a:fillRect/>
          </a:stretch>
        </p:blipFill>
        <p:spPr>
          <a:xfrm>
            <a:off x="407175" y="1178575"/>
            <a:ext cx="3675849" cy="1731575"/>
          </a:xfrm>
          <a:prstGeom prst="rect">
            <a:avLst/>
          </a:prstGeom>
          <a:noFill/>
          <a:ln>
            <a:noFill/>
          </a:ln>
          <a:effectLst>
            <a:outerShdw blurRad="57150" rotWithShape="0" algn="bl" dir="5400000" dist="19050">
              <a:srgbClr val="000000">
                <a:alpha val="50000"/>
              </a:srgbClr>
            </a:outerShdw>
          </a:effectLst>
        </p:spPr>
      </p:pic>
      <p:sp>
        <p:nvSpPr>
          <p:cNvPr id="201" name="Google Shape;201;p27"/>
          <p:cNvSpPr/>
          <p:nvPr/>
        </p:nvSpPr>
        <p:spPr>
          <a:xfrm rot="-5400000">
            <a:off x="4160563" y="1234338"/>
            <a:ext cx="276500" cy="164975"/>
          </a:xfrm>
          <a:prstGeom prst="flowChartMerg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57068C"/>
              </a:solidFill>
              <a:highlight>
                <a:schemeClr val="dk1"/>
              </a:highlight>
              <a:latin typeface="Montserrat"/>
              <a:ea typeface="Montserrat"/>
              <a:cs typeface="Montserrat"/>
              <a:sym typeface="Montserrat"/>
            </a:endParaRPr>
          </a:p>
        </p:txBody>
      </p:sp>
      <p:sp>
        <p:nvSpPr>
          <p:cNvPr id="202" name="Google Shape;202;p27"/>
          <p:cNvSpPr/>
          <p:nvPr/>
        </p:nvSpPr>
        <p:spPr>
          <a:xfrm rot="5400000">
            <a:off x="3957638" y="4387113"/>
            <a:ext cx="276500" cy="164975"/>
          </a:xfrm>
          <a:prstGeom prst="flowChartMerg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57068C"/>
              </a:solidFill>
              <a:highlight>
                <a:schemeClr val="dk1"/>
              </a:highlight>
              <a:latin typeface="Montserrat"/>
              <a:ea typeface="Montserrat"/>
              <a:cs typeface="Montserrat"/>
              <a:sym typeface="Montserrat"/>
            </a:endParaRPr>
          </a:p>
        </p:txBody>
      </p:sp>
      <p:sp>
        <p:nvSpPr>
          <p:cNvPr id="203" name="Google Shape;203;p27"/>
          <p:cNvSpPr txBox="1"/>
          <p:nvPr/>
        </p:nvSpPr>
        <p:spPr>
          <a:xfrm>
            <a:off x="4514600" y="1056625"/>
            <a:ext cx="3496800" cy="8313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1600"/>
              </a:spcAft>
              <a:buNone/>
            </a:pPr>
            <a:r>
              <a:rPr b="1" lang="en" sz="1200">
                <a:solidFill>
                  <a:schemeClr val="dk2"/>
                </a:solidFill>
                <a:latin typeface="Montserrat"/>
                <a:ea typeface="Montserrat"/>
                <a:cs typeface="Montserrat"/>
                <a:sym typeface="Montserrat"/>
              </a:rPr>
              <a:t>Data</a:t>
            </a:r>
            <a:r>
              <a:rPr lang="en" sz="1200">
                <a:solidFill>
                  <a:schemeClr val="dk2"/>
                </a:solidFill>
                <a:latin typeface="Montserrat"/>
                <a:ea typeface="Montserrat"/>
                <a:cs typeface="Montserrat"/>
                <a:sym typeface="Montserrat"/>
              </a:rPr>
              <a:t> </a:t>
            </a:r>
            <a:r>
              <a:rPr b="1" lang="en" sz="1200">
                <a:solidFill>
                  <a:schemeClr val="dk2"/>
                </a:solidFill>
                <a:latin typeface="Montserrat"/>
                <a:ea typeface="Montserrat"/>
                <a:cs typeface="Montserrat"/>
                <a:sym typeface="Montserrat"/>
              </a:rPr>
              <a:t>Sources </a:t>
            </a:r>
            <a:r>
              <a:rPr lang="en" sz="1200">
                <a:solidFill>
                  <a:schemeClr val="dk2"/>
                </a:solidFill>
                <a:latin typeface="Montserrat"/>
                <a:ea typeface="Montserrat"/>
                <a:cs typeface="Montserrat"/>
                <a:sym typeface="Montserrat"/>
              </a:rPr>
              <a:t>loaded from </a:t>
            </a:r>
            <a:r>
              <a:rPr b="1" lang="en" sz="1200">
                <a:solidFill>
                  <a:schemeClr val="dk1"/>
                </a:solidFill>
                <a:latin typeface="Montserrat"/>
                <a:ea typeface="Montserrat"/>
                <a:cs typeface="Montserrat"/>
                <a:sym typeface="Montserrat"/>
              </a:rPr>
              <a:t>Google Cloud Platform (GSheets)</a:t>
            </a:r>
            <a:r>
              <a:rPr b="1" lang="en" sz="1200">
                <a:solidFill>
                  <a:schemeClr val="dk2"/>
                </a:solidFill>
                <a:latin typeface="Montserrat"/>
                <a:ea typeface="Montserrat"/>
                <a:cs typeface="Montserrat"/>
                <a:sym typeface="Montserrat"/>
              </a:rPr>
              <a:t> (218.12k records processed)</a:t>
            </a:r>
            <a:endParaRPr b="1" sz="1200"/>
          </a:p>
        </p:txBody>
      </p:sp>
      <p:sp>
        <p:nvSpPr>
          <p:cNvPr id="204" name="Google Shape;204;p27"/>
          <p:cNvSpPr txBox="1"/>
          <p:nvPr/>
        </p:nvSpPr>
        <p:spPr>
          <a:xfrm>
            <a:off x="1272625" y="3833225"/>
            <a:ext cx="2841900" cy="885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1600"/>
              </a:spcAft>
              <a:buNone/>
            </a:pPr>
            <a:r>
              <a:rPr lang="en" sz="1300">
                <a:solidFill>
                  <a:schemeClr val="dk2"/>
                </a:solidFill>
                <a:latin typeface="Montserrat"/>
                <a:ea typeface="Montserrat"/>
                <a:cs typeface="Montserrat"/>
                <a:sym typeface="Montserrat"/>
              </a:rPr>
              <a:t>Automatic </a:t>
            </a:r>
            <a:r>
              <a:rPr b="1" lang="en" sz="1300">
                <a:solidFill>
                  <a:schemeClr val="dk2"/>
                </a:solidFill>
                <a:latin typeface="Montserrat"/>
                <a:ea typeface="Montserrat"/>
                <a:cs typeface="Montserrat"/>
                <a:sym typeface="Montserrat"/>
              </a:rPr>
              <a:t>Data Extraction and Loading</a:t>
            </a:r>
            <a:r>
              <a:rPr lang="en" sz="1300">
                <a:solidFill>
                  <a:schemeClr val="dk2"/>
                </a:solidFill>
                <a:latin typeface="Montserrat"/>
                <a:ea typeface="Montserrat"/>
                <a:cs typeface="Montserrat"/>
                <a:sym typeface="Montserrat"/>
              </a:rPr>
              <a:t> through </a:t>
            </a:r>
            <a:r>
              <a:rPr b="1" lang="en" sz="1300">
                <a:solidFill>
                  <a:schemeClr val="dk1"/>
                </a:solidFill>
                <a:latin typeface="Montserrat"/>
                <a:ea typeface="Montserrat"/>
                <a:cs typeface="Montserrat"/>
                <a:sym typeface="Montserrat"/>
              </a:rPr>
              <a:t>Airbyte </a:t>
            </a:r>
            <a:r>
              <a:rPr lang="en" sz="1300">
                <a:solidFill>
                  <a:srgbClr val="3D3D3D"/>
                </a:solidFill>
                <a:latin typeface="Montserrat"/>
                <a:ea typeface="Montserrat"/>
                <a:cs typeface="Montserrat"/>
                <a:sym typeface="Montserrat"/>
              </a:rPr>
              <a:t>into</a:t>
            </a:r>
            <a:r>
              <a:rPr b="1" lang="en" sz="1300">
                <a:solidFill>
                  <a:schemeClr val="dk1"/>
                </a:solidFill>
                <a:latin typeface="Montserrat"/>
                <a:ea typeface="Montserrat"/>
                <a:cs typeface="Montserrat"/>
                <a:sym typeface="Montserrat"/>
              </a:rPr>
              <a:t> Snowflake</a:t>
            </a:r>
            <a:endParaRPr b="1"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Storage Phase: Medallion Architecture</a:t>
            </a:r>
            <a:endParaRPr sz="2400"/>
          </a:p>
        </p:txBody>
      </p:sp>
      <p:cxnSp>
        <p:nvCxnSpPr>
          <p:cNvPr id="210" name="Google Shape;210;p28"/>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grpSp>
        <p:nvGrpSpPr>
          <p:cNvPr id="211" name="Google Shape;211;p28"/>
          <p:cNvGrpSpPr/>
          <p:nvPr/>
        </p:nvGrpSpPr>
        <p:grpSpPr>
          <a:xfrm>
            <a:off x="5844950" y="3204694"/>
            <a:ext cx="608492" cy="312900"/>
            <a:chOff x="6038025" y="3156109"/>
            <a:chExt cx="608492" cy="312900"/>
          </a:xfrm>
        </p:grpSpPr>
        <p:cxnSp>
          <p:nvCxnSpPr>
            <p:cNvPr id="212" name="Google Shape;212;p28"/>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213" name="Google Shape;213;p28"/>
            <p:cNvSpPr/>
            <p:nvPr/>
          </p:nvSpPr>
          <p:spPr>
            <a:xfrm>
              <a:off x="6424027" y="3212150"/>
              <a:ext cx="198600" cy="198300"/>
            </a:xfrm>
            <a:prstGeom prst="ellipse">
              <a:avLst/>
            </a:prstGeom>
            <a:solidFill>
              <a:srgbClr val="93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215" name="Google Shape;215;p28"/>
          <p:cNvGrpSpPr/>
          <p:nvPr/>
        </p:nvGrpSpPr>
        <p:grpSpPr>
          <a:xfrm>
            <a:off x="2305416" y="2404689"/>
            <a:ext cx="1132559" cy="312900"/>
            <a:chOff x="2498491" y="2373759"/>
            <a:chExt cx="1132559" cy="312900"/>
          </a:xfrm>
        </p:grpSpPr>
        <p:cxnSp>
          <p:nvCxnSpPr>
            <p:cNvPr id="216" name="Google Shape;216;p28"/>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217" name="Google Shape;217;p28"/>
            <p:cNvSpPr/>
            <p:nvPr/>
          </p:nvSpPr>
          <p:spPr>
            <a:xfrm>
              <a:off x="2523501" y="2431050"/>
              <a:ext cx="198600" cy="198300"/>
            </a:xfrm>
            <a:prstGeom prst="ellipse">
              <a:avLst/>
            </a:prstGeom>
            <a:solidFill>
              <a:srgbClr val="77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219" name="Google Shape;219;p28"/>
          <p:cNvGrpSpPr/>
          <p:nvPr/>
        </p:nvGrpSpPr>
        <p:grpSpPr>
          <a:xfrm>
            <a:off x="4715025" y="1520685"/>
            <a:ext cx="1742220" cy="312900"/>
            <a:chOff x="4908100" y="1436790"/>
            <a:chExt cx="1742220" cy="312900"/>
          </a:xfrm>
        </p:grpSpPr>
        <p:cxnSp>
          <p:nvCxnSpPr>
            <p:cNvPr id="220" name="Google Shape;220;p28"/>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221" name="Google Shape;221;p28"/>
            <p:cNvSpPr/>
            <p:nvPr/>
          </p:nvSpPr>
          <p:spPr>
            <a:xfrm>
              <a:off x="6427830" y="1493307"/>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223" name="Google Shape;223;p28"/>
          <p:cNvGrpSpPr/>
          <p:nvPr/>
        </p:nvGrpSpPr>
        <p:grpSpPr>
          <a:xfrm>
            <a:off x="2621519" y="1182050"/>
            <a:ext cx="3514811" cy="3252003"/>
            <a:chOff x="2991269" y="1153325"/>
            <a:chExt cx="3514811" cy="3252003"/>
          </a:xfrm>
        </p:grpSpPr>
        <p:sp>
          <p:nvSpPr>
            <p:cNvPr id="224" name="Google Shape;224;p28"/>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225" name="Google Shape;225;p28"/>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61561"/>
            </a:solidFill>
            <a:ln>
              <a:noFill/>
            </a:ln>
          </p:spPr>
        </p:sp>
        <p:sp>
          <p:nvSpPr>
            <p:cNvPr id="226" name="Google Shape;226;p28"/>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9325A5"/>
            </a:solidFill>
            <a:ln>
              <a:noFill/>
            </a:ln>
          </p:spPr>
        </p:sp>
        <p:sp>
          <p:nvSpPr>
            <p:cNvPr id="227" name="Google Shape;227;p28"/>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28" name="Google Shape;228;p28"/>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61561"/>
            </a:solidFill>
            <a:ln>
              <a:noFill/>
            </a:ln>
          </p:spPr>
        </p:sp>
        <p:sp>
          <p:nvSpPr>
            <p:cNvPr id="229" name="Google Shape;229;p28"/>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71E86"/>
            </a:solidFill>
            <a:ln>
              <a:noFill/>
            </a:ln>
          </p:spPr>
        </p:sp>
        <p:sp>
          <p:nvSpPr>
            <p:cNvPr id="230" name="Google Shape;230;p28"/>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61561"/>
            </a:solidFill>
            <a:ln>
              <a:noFill/>
            </a:ln>
          </p:spPr>
        </p:sp>
        <p:sp>
          <p:nvSpPr>
            <p:cNvPr id="231" name="Google Shape;231;p28"/>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p:spPr>
        </p:sp>
      </p:grpSp>
      <p:grpSp>
        <p:nvGrpSpPr>
          <p:cNvPr id="232" name="Google Shape;232;p28"/>
          <p:cNvGrpSpPr/>
          <p:nvPr/>
        </p:nvGrpSpPr>
        <p:grpSpPr>
          <a:xfrm>
            <a:off x="5844950" y="3204694"/>
            <a:ext cx="608492" cy="312900"/>
            <a:chOff x="6038025" y="3156109"/>
            <a:chExt cx="608492" cy="312900"/>
          </a:xfrm>
        </p:grpSpPr>
        <p:cxnSp>
          <p:nvCxnSpPr>
            <p:cNvPr id="233" name="Google Shape;233;p28"/>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234" name="Google Shape;234;p28"/>
            <p:cNvSpPr/>
            <p:nvPr/>
          </p:nvSpPr>
          <p:spPr>
            <a:xfrm>
              <a:off x="6424027" y="3212150"/>
              <a:ext cx="198600" cy="198300"/>
            </a:xfrm>
            <a:prstGeom prst="ellipse">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236" name="Google Shape;236;p28"/>
          <p:cNvGrpSpPr/>
          <p:nvPr/>
        </p:nvGrpSpPr>
        <p:grpSpPr>
          <a:xfrm>
            <a:off x="2305416" y="2404689"/>
            <a:ext cx="1132559" cy="312900"/>
            <a:chOff x="2498491" y="2373759"/>
            <a:chExt cx="1132559" cy="312900"/>
          </a:xfrm>
        </p:grpSpPr>
        <p:cxnSp>
          <p:nvCxnSpPr>
            <p:cNvPr id="237" name="Google Shape;237;p28"/>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238" name="Google Shape;238;p28"/>
            <p:cNvSpPr/>
            <p:nvPr/>
          </p:nvSpPr>
          <p:spPr>
            <a:xfrm>
              <a:off x="2523501" y="2431050"/>
              <a:ext cx="198600" cy="198300"/>
            </a:xfrm>
            <a:prstGeom prst="ellipse">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240" name="Google Shape;240;p28"/>
          <p:cNvGrpSpPr/>
          <p:nvPr/>
        </p:nvGrpSpPr>
        <p:grpSpPr>
          <a:xfrm>
            <a:off x="4715025" y="1520685"/>
            <a:ext cx="1742220" cy="312900"/>
            <a:chOff x="4908100" y="1436790"/>
            <a:chExt cx="1742220" cy="312900"/>
          </a:xfrm>
        </p:grpSpPr>
        <p:cxnSp>
          <p:nvCxnSpPr>
            <p:cNvPr id="241" name="Google Shape;241;p28"/>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242" name="Google Shape;242;p28"/>
            <p:cNvSpPr/>
            <p:nvPr/>
          </p:nvSpPr>
          <p:spPr>
            <a:xfrm>
              <a:off x="6427830" y="1493307"/>
              <a:ext cx="198600" cy="198300"/>
            </a:xfrm>
            <a:prstGeom prst="ellipse">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244" name="Google Shape;244;p28"/>
          <p:cNvGrpSpPr/>
          <p:nvPr/>
        </p:nvGrpSpPr>
        <p:grpSpPr>
          <a:xfrm>
            <a:off x="2621519" y="1182050"/>
            <a:ext cx="3514811" cy="3252003"/>
            <a:chOff x="2991269" y="1153325"/>
            <a:chExt cx="3514811" cy="3252003"/>
          </a:xfrm>
        </p:grpSpPr>
        <p:sp>
          <p:nvSpPr>
            <p:cNvPr id="245" name="Google Shape;245;p28"/>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246" name="Google Shape;246;p28"/>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801F17"/>
            </a:solidFill>
            <a:ln>
              <a:noFill/>
            </a:ln>
          </p:spPr>
        </p:sp>
        <p:sp>
          <p:nvSpPr>
            <p:cNvPr id="247" name="Google Shape;247;p28"/>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D83729"/>
            </a:solidFill>
            <a:ln>
              <a:noFill/>
            </a:ln>
          </p:spPr>
        </p:sp>
        <p:sp>
          <p:nvSpPr>
            <p:cNvPr id="248" name="Google Shape;248;p28"/>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49" name="Google Shape;249;p28"/>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801F17"/>
            </a:solidFill>
            <a:ln>
              <a:noFill/>
            </a:ln>
          </p:spPr>
        </p:sp>
        <p:sp>
          <p:nvSpPr>
            <p:cNvPr id="250" name="Google Shape;250;p28"/>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B02B20"/>
            </a:solidFill>
            <a:ln>
              <a:noFill/>
            </a:ln>
          </p:spPr>
        </p:sp>
        <p:sp>
          <p:nvSpPr>
            <p:cNvPr id="251" name="Google Shape;251;p28"/>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801F17"/>
            </a:solidFill>
            <a:ln>
              <a:noFill/>
            </a:ln>
          </p:spPr>
        </p:sp>
        <p:sp>
          <p:nvSpPr>
            <p:cNvPr id="252" name="Google Shape;252;p28"/>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A7291E"/>
            </a:solidFill>
            <a:ln>
              <a:noFill/>
            </a:ln>
          </p:spPr>
        </p:sp>
      </p:grpSp>
      <p:grpSp>
        <p:nvGrpSpPr>
          <p:cNvPr id="253" name="Google Shape;253;p28"/>
          <p:cNvGrpSpPr/>
          <p:nvPr/>
        </p:nvGrpSpPr>
        <p:grpSpPr>
          <a:xfrm>
            <a:off x="5844950" y="2991600"/>
            <a:ext cx="2928288" cy="1665600"/>
            <a:chOff x="6038025" y="2943015"/>
            <a:chExt cx="2928288" cy="1665600"/>
          </a:xfrm>
        </p:grpSpPr>
        <p:cxnSp>
          <p:nvCxnSpPr>
            <p:cNvPr id="254" name="Google Shape;254;p28"/>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255" name="Google Shape;255;p28"/>
            <p:cNvSpPr txBox="1"/>
            <p:nvPr/>
          </p:nvSpPr>
          <p:spPr>
            <a:xfrm>
              <a:off x="6650313" y="2943015"/>
              <a:ext cx="2316000" cy="166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ExtraBold"/>
                  <a:ea typeface="Montserrat ExtraBold"/>
                  <a:cs typeface="Montserrat ExtraBold"/>
                  <a:sym typeface="Montserrat ExtraBold"/>
                </a:rPr>
                <a:t>Bronze Layer</a:t>
              </a:r>
              <a:endParaRPr sz="12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200">
                  <a:solidFill>
                    <a:schemeClr val="dk1"/>
                  </a:solidFill>
                  <a:latin typeface="Montserrat ExtraBold"/>
                  <a:ea typeface="Montserrat ExtraBold"/>
                  <a:cs typeface="Montserrat ExtraBold"/>
                  <a:sym typeface="Montserrat ExtraBold"/>
                </a:rPr>
                <a:t>Raw Data</a:t>
              </a:r>
              <a:endParaRPr sz="12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b="1" sz="12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Raw crime data ingestion from multiple NYC  open datasets.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Contains unprocessed and denormalized data with redundancies.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Maintained for data provenance, replication and raw analysis purposes.</a:t>
              </a:r>
              <a:endParaRPr sz="800">
                <a:latin typeface="Roboto"/>
                <a:ea typeface="Roboto"/>
                <a:cs typeface="Roboto"/>
                <a:sym typeface="Roboto"/>
              </a:endParaRPr>
            </a:p>
          </p:txBody>
        </p:sp>
        <p:sp>
          <p:nvSpPr>
            <p:cNvPr id="256" name="Google Shape;256;p28"/>
            <p:cNvSpPr/>
            <p:nvPr/>
          </p:nvSpPr>
          <p:spPr>
            <a:xfrm>
              <a:off x="6424027" y="3212150"/>
              <a:ext cx="198600" cy="1983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258" name="Google Shape;258;p28"/>
          <p:cNvGrpSpPr/>
          <p:nvPr/>
        </p:nvGrpSpPr>
        <p:grpSpPr>
          <a:xfrm>
            <a:off x="370763" y="1975249"/>
            <a:ext cx="3067213" cy="1665600"/>
            <a:chOff x="563838" y="1944320"/>
            <a:chExt cx="3067213" cy="1665600"/>
          </a:xfrm>
        </p:grpSpPr>
        <p:sp>
          <p:nvSpPr>
            <p:cNvPr id="259" name="Google Shape;259;p28"/>
            <p:cNvSpPr txBox="1"/>
            <p:nvPr/>
          </p:nvSpPr>
          <p:spPr>
            <a:xfrm>
              <a:off x="563838" y="1944320"/>
              <a:ext cx="1867200" cy="1665600"/>
            </a:xfrm>
            <a:prstGeom prst="rect">
              <a:avLst/>
            </a:prstGeom>
            <a:noFill/>
            <a:ln>
              <a:noFill/>
            </a:ln>
          </p:spPr>
          <p:txBody>
            <a:bodyPr anchorCtr="0" anchor="ctr" bIns="91425" lIns="91425" spcFirstLastPara="1" rIns="91425" wrap="square" tIns="91425">
              <a:noAutofit/>
            </a:bodyPr>
            <a:lstStyle/>
            <a:p>
              <a:pPr indent="0" lvl="0" marL="0" rtl="0" algn="r">
                <a:lnSpc>
                  <a:spcPct val="125000"/>
                </a:lnSpc>
                <a:spcBef>
                  <a:spcPts val="0"/>
                </a:spcBef>
                <a:spcAft>
                  <a:spcPts val="0"/>
                </a:spcAft>
                <a:buNone/>
              </a:pPr>
              <a:r>
                <a:rPr lang="en" sz="1200">
                  <a:solidFill>
                    <a:schemeClr val="dk1"/>
                  </a:solidFill>
                  <a:latin typeface="Montserrat ExtraBold"/>
                  <a:ea typeface="Montserrat ExtraBold"/>
                  <a:cs typeface="Montserrat ExtraBold"/>
                  <a:sym typeface="Montserrat ExtraBold"/>
                </a:rPr>
                <a:t>Silver Layer Processed Data</a:t>
              </a:r>
              <a:endParaRPr b="1" sz="1200">
                <a:latin typeface="Roboto"/>
                <a:ea typeface="Roboto"/>
                <a:cs typeface="Roboto"/>
                <a:sym typeface="Roboto"/>
              </a:endParaRPr>
            </a:p>
            <a:p>
              <a:pPr indent="-279400" lvl="0" marL="457200" rtl="0" algn="l">
                <a:spcBef>
                  <a:spcPts val="600"/>
                </a:spcBef>
                <a:spcAft>
                  <a:spcPts val="0"/>
                </a:spcAft>
                <a:buSzPts val="800"/>
                <a:buFont typeface="Roboto"/>
                <a:buChar char="●"/>
              </a:pPr>
              <a:r>
                <a:rPr lang="en" sz="800">
                  <a:latin typeface="Roboto"/>
                  <a:ea typeface="Roboto"/>
                  <a:cs typeface="Roboto"/>
                  <a:sym typeface="Roboto"/>
                </a:rPr>
                <a:t>Cleansed duplicates, standardized formats, and corrected errors.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Enhanced with geospatial and temporal context.</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Structured and consistent, ready for advanced analysis.</a:t>
              </a:r>
              <a:endParaRPr sz="800">
                <a:latin typeface="Roboto"/>
                <a:ea typeface="Roboto"/>
                <a:cs typeface="Roboto"/>
                <a:sym typeface="Roboto"/>
              </a:endParaRPr>
            </a:p>
          </p:txBody>
        </p:sp>
        <p:cxnSp>
          <p:nvCxnSpPr>
            <p:cNvPr id="260" name="Google Shape;260;p28"/>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261" name="Google Shape;261;p28"/>
            <p:cNvSpPr/>
            <p:nvPr/>
          </p:nvSpPr>
          <p:spPr>
            <a:xfrm>
              <a:off x="2523501" y="2431050"/>
              <a:ext cx="198600" cy="1983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263" name="Google Shape;263;p28"/>
          <p:cNvGrpSpPr/>
          <p:nvPr/>
        </p:nvGrpSpPr>
        <p:grpSpPr>
          <a:xfrm>
            <a:off x="4715025" y="1070500"/>
            <a:ext cx="4058213" cy="1741500"/>
            <a:chOff x="4908100" y="986605"/>
            <a:chExt cx="4058213" cy="1741500"/>
          </a:xfrm>
        </p:grpSpPr>
        <p:cxnSp>
          <p:nvCxnSpPr>
            <p:cNvPr id="264" name="Google Shape;264;p28"/>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265" name="Google Shape;265;p28"/>
            <p:cNvSpPr txBox="1"/>
            <p:nvPr/>
          </p:nvSpPr>
          <p:spPr>
            <a:xfrm>
              <a:off x="6650313" y="986605"/>
              <a:ext cx="2316000" cy="174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ExtraBold"/>
                  <a:ea typeface="Montserrat ExtraBold"/>
                  <a:cs typeface="Montserrat ExtraBold"/>
                  <a:sym typeface="Montserrat ExtraBold"/>
                </a:rPr>
                <a:t>Gold Layer: Business   Data</a:t>
              </a:r>
              <a:endParaRPr sz="1200">
                <a:solidFill>
                  <a:srgbClr val="57068C"/>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b="1" sz="12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Integrated dataset with a city-wide crime perspective.</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Key metrics calculated: crime rates and trends.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Prepared for decision-making and strategic insights.</a:t>
              </a:r>
              <a:endParaRPr sz="800">
                <a:latin typeface="Roboto"/>
                <a:ea typeface="Roboto"/>
                <a:cs typeface="Roboto"/>
                <a:sym typeface="Roboto"/>
              </a:endParaRPr>
            </a:p>
          </p:txBody>
        </p:sp>
        <p:sp>
          <p:nvSpPr>
            <p:cNvPr id="266" name="Google Shape;266;p28"/>
            <p:cNvSpPr/>
            <p:nvPr/>
          </p:nvSpPr>
          <p:spPr>
            <a:xfrm>
              <a:off x="6427830" y="1493307"/>
              <a:ext cx="198600" cy="1983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268" name="Google Shape;268;p28"/>
          <p:cNvGrpSpPr/>
          <p:nvPr/>
        </p:nvGrpSpPr>
        <p:grpSpPr>
          <a:xfrm>
            <a:off x="2621519" y="1182050"/>
            <a:ext cx="3514811" cy="3252003"/>
            <a:chOff x="2991269" y="1153325"/>
            <a:chExt cx="3514811" cy="3252003"/>
          </a:xfrm>
        </p:grpSpPr>
        <p:sp>
          <p:nvSpPr>
            <p:cNvPr id="269" name="Google Shape;269;p28"/>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270" name="Google Shape;270;p28"/>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61561"/>
            </a:solidFill>
            <a:ln>
              <a:noFill/>
            </a:ln>
          </p:spPr>
        </p:sp>
        <p:sp>
          <p:nvSpPr>
            <p:cNvPr id="271" name="Google Shape;271;p28"/>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701C7F"/>
            </a:solidFill>
            <a:ln>
              <a:noFill/>
            </a:ln>
          </p:spPr>
        </p:sp>
        <p:sp>
          <p:nvSpPr>
            <p:cNvPr id="272" name="Google Shape;272;p28"/>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73" name="Google Shape;273;p28"/>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61561"/>
            </a:solidFill>
            <a:ln>
              <a:noFill/>
            </a:ln>
          </p:spPr>
        </p:sp>
        <p:sp>
          <p:nvSpPr>
            <p:cNvPr id="274" name="Google Shape;274;p28"/>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01C7F"/>
            </a:solidFill>
            <a:ln>
              <a:noFill/>
            </a:ln>
          </p:spPr>
        </p:sp>
        <p:sp>
          <p:nvSpPr>
            <p:cNvPr id="275" name="Google Shape;275;p28"/>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61561"/>
            </a:solidFill>
            <a:ln>
              <a:noFill/>
            </a:ln>
          </p:spPr>
        </p:sp>
        <p:sp>
          <p:nvSpPr>
            <p:cNvPr id="276" name="Google Shape;276;p28"/>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p:spPr>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Transformation Phase</a:t>
            </a:r>
            <a:endParaRPr sz="2400"/>
          </a:p>
        </p:txBody>
      </p:sp>
      <p:cxnSp>
        <p:nvCxnSpPr>
          <p:cNvPr id="282" name="Google Shape;282;p29"/>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283" name="Google Shape;283;p29"/>
          <p:cNvSpPr/>
          <p:nvPr/>
        </p:nvSpPr>
        <p:spPr>
          <a:xfrm>
            <a:off x="3297500" y="11657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29"/>
          <p:cNvCxnSpPr/>
          <p:nvPr/>
        </p:nvCxnSpPr>
        <p:spPr>
          <a:xfrm>
            <a:off x="2621350" y="1401200"/>
            <a:ext cx="976200" cy="511500"/>
          </a:xfrm>
          <a:prstGeom prst="straightConnector1">
            <a:avLst/>
          </a:prstGeom>
          <a:noFill/>
          <a:ln cap="flat" cmpd="sng" w="19050">
            <a:solidFill>
              <a:srgbClr val="9325A5"/>
            </a:solidFill>
            <a:prstDash val="solid"/>
            <a:round/>
            <a:headEnd len="med" w="med" type="oval"/>
            <a:tailEnd len="sm" w="sm" type="none"/>
          </a:ln>
        </p:spPr>
      </p:cxnSp>
      <p:sp>
        <p:nvSpPr>
          <p:cNvPr id="285" name="Google Shape;285;p29"/>
          <p:cNvSpPr txBox="1"/>
          <p:nvPr/>
        </p:nvSpPr>
        <p:spPr>
          <a:xfrm>
            <a:off x="813973" y="1212275"/>
            <a:ext cx="1854600" cy="10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Merging and Dropping</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Merged and harmonized multiple datasets, dropped unnecessary columns</a:t>
            </a:r>
            <a:endParaRPr b="1" sz="800">
              <a:latin typeface="Roboto"/>
              <a:ea typeface="Roboto"/>
              <a:cs typeface="Roboto"/>
              <a:sym typeface="Roboto"/>
            </a:endParaRPr>
          </a:p>
          <a:p>
            <a:pPr indent="0" lvl="0" marL="0" rtl="0" algn="r">
              <a:lnSpc>
                <a:spcPct val="115000"/>
              </a:lnSpc>
              <a:spcBef>
                <a:spcPts val="1600"/>
              </a:spcBef>
              <a:spcAft>
                <a:spcPts val="0"/>
              </a:spcAft>
              <a:buNone/>
            </a:pPr>
            <a:r>
              <a:t/>
            </a:r>
            <a:endParaRPr b="1" sz="1200">
              <a:latin typeface="Roboto"/>
              <a:ea typeface="Roboto"/>
              <a:cs typeface="Roboto"/>
              <a:sym typeface="Roboto"/>
            </a:endParaRPr>
          </a:p>
        </p:txBody>
      </p:sp>
      <p:cxnSp>
        <p:nvCxnSpPr>
          <p:cNvPr id="286" name="Google Shape;286;p29"/>
          <p:cNvCxnSpPr/>
          <p:nvPr/>
        </p:nvCxnSpPr>
        <p:spPr>
          <a:xfrm flipH="1" rot="10800000">
            <a:off x="2747300" y="3214400"/>
            <a:ext cx="1034100" cy="682200"/>
          </a:xfrm>
          <a:prstGeom prst="straightConnector1">
            <a:avLst/>
          </a:prstGeom>
          <a:noFill/>
          <a:ln cap="flat" cmpd="sng" w="19050">
            <a:solidFill>
              <a:srgbClr val="561561"/>
            </a:solidFill>
            <a:prstDash val="solid"/>
            <a:round/>
            <a:headEnd len="med" w="med" type="oval"/>
            <a:tailEnd len="sm" w="sm" type="none"/>
          </a:ln>
        </p:spPr>
      </p:cxnSp>
      <p:sp>
        <p:nvSpPr>
          <p:cNvPr id="287" name="Google Shape;287;p29"/>
          <p:cNvSpPr txBox="1"/>
          <p:nvPr/>
        </p:nvSpPr>
        <p:spPr>
          <a:xfrm>
            <a:off x="471225" y="3705850"/>
            <a:ext cx="2540100" cy="8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Formatting for Consistency</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Various data points had to be converted to the standard business format for consistency</a:t>
            </a:r>
            <a:endParaRPr sz="800">
              <a:latin typeface="Roboto"/>
              <a:ea typeface="Roboto"/>
              <a:cs typeface="Roboto"/>
              <a:sym typeface="Roboto"/>
            </a:endParaRPr>
          </a:p>
          <a:p>
            <a:pPr indent="0" lvl="0" marL="0" rtl="0" algn="r">
              <a:lnSpc>
                <a:spcPct val="115000"/>
              </a:lnSpc>
              <a:spcBef>
                <a:spcPts val="1600"/>
              </a:spcBef>
              <a:spcAft>
                <a:spcPts val="0"/>
              </a:spcAft>
              <a:buNone/>
            </a:pPr>
            <a:r>
              <a:rPr b="1" lang="en" sz="800">
                <a:latin typeface="Roboto"/>
                <a:ea typeface="Roboto"/>
                <a:cs typeface="Roboto"/>
                <a:sym typeface="Roboto"/>
              </a:rPr>
              <a:t> </a:t>
            </a:r>
            <a:endParaRPr b="1" sz="800">
              <a:latin typeface="Roboto"/>
              <a:ea typeface="Roboto"/>
              <a:cs typeface="Roboto"/>
              <a:sym typeface="Roboto"/>
            </a:endParaRPr>
          </a:p>
        </p:txBody>
      </p:sp>
      <p:sp>
        <p:nvSpPr>
          <p:cNvPr id="288" name="Google Shape;288;p29"/>
          <p:cNvSpPr/>
          <p:nvPr/>
        </p:nvSpPr>
        <p:spPr>
          <a:xfrm flipH="1" rot="-1800047">
            <a:off x="3221956" y="1086434"/>
            <a:ext cx="2690936" cy="2690936"/>
          </a:xfrm>
          <a:prstGeom prst="blockArc">
            <a:avLst>
              <a:gd fmla="val 14348563" name="adj1"/>
              <a:gd fmla="val 19872341" name="adj2"/>
              <a:gd fmla="val 9100" name="adj3"/>
            </a:avLst>
          </a:prstGeom>
          <a:solidFill>
            <a:srgbClr val="9325A5"/>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29"/>
          <p:cNvCxnSpPr/>
          <p:nvPr/>
        </p:nvCxnSpPr>
        <p:spPr>
          <a:xfrm rot="10800000">
            <a:off x="5343600" y="3227125"/>
            <a:ext cx="1087500" cy="635700"/>
          </a:xfrm>
          <a:prstGeom prst="straightConnector1">
            <a:avLst/>
          </a:prstGeom>
          <a:noFill/>
          <a:ln cap="flat" cmpd="sng" w="19050">
            <a:solidFill>
              <a:srgbClr val="9325A5"/>
            </a:solidFill>
            <a:prstDash val="solid"/>
            <a:round/>
            <a:headEnd len="med" w="med" type="oval"/>
            <a:tailEnd len="sm" w="sm" type="none"/>
          </a:ln>
        </p:spPr>
      </p:cxnSp>
      <p:sp>
        <p:nvSpPr>
          <p:cNvPr id="290" name="Google Shape;290;p29"/>
          <p:cNvSpPr txBox="1"/>
          <p:nvPr/>
        </p:nvSpPr>
        <p:spPr>
          <a:xfrm>
            <a:off x="6510075" y="3705838"/>
            <a:ext cx="2163900" cy="8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Mapping</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Null Values, Borough, Neighbourhood, Race, Gender</a:t>
            </a:r>
            <a:endParaRPr sz="800">
              <a:latin typeface="Roboto"/>
              <a:ea typeface="Roboto"/>
              <a:cs typeface="Roboto"/>
              <a:sym typeface="Roboto"/>
            </a:endParaRPr>
          </a:p>
          <a:p>
            <a:pPr indent="0" lvl="0" marL="0" rtl="0" algn="l">
              <a:lnSpc>
                <a:spcPct val="115000"/>
              </a:lnSpc>
              <a:spcBef>
                <a:spcPts val="1600"/>
              </a:spcBef>
              <a:spcAft>
                <a:spcPts val="0"/>
              </a:spcAft>
              <a:buNone/>
            </a:pPr>
            <a:r>
              <a:t/>
            </a:r>
            <a:endParaRPr sz="800">
              <a:latin typeface="Roboto"/>
              <a:ea typeface="Roboto"/>
              <a:cs typeface="Roboto"/>
              <a:sym typeface="Roboto"/>
            </a:endParaRPr>
          </a:p>
        </p:txBody>
      </p:sp>
      <p:cxnSp>
        <p:nvCxnSpPr>
          <p:cNvPr id="291" name="Google Shape;291;p29"/>
          <p:cNvCxnSpPr/>
          <p:nvPr/>
        </p:nvCxnSpPr>
        <p:spPr>
          <a:xfrm flipH="1">
            <a:off x="5486800" y="1267375"/>
            <a:ext cx="928800" cy="535200"/>
          </a:xfrm>
          <a:prstGeom prst="straightConnector1">
            <a:avLst/>
          </a:prstGeom>
          <a:noFill/>
          <a:ln cap="flat" cmpd="sng" w="19050">
            <a:solidFill>
              <a:srgbClr val="561561"/>
            </a:solidFill>
            <a:prstDash val="solid"/>
            <a:round/>
            <a:headEnd len="med" w="med" type="oval"/>
            <a:tailEnd len="sm" w="sm" type="none"/>
          </a:ln>
        </p:spPr>
      </p:cxnSp>
      <p:sp>
        <p:nvSpPr>
          <p:cNvPr id="292" name="Google Shape;292;p29"/>
          <p:cNvSpPr txBox="1"/>
          <p:nvPr/>
        </p:nvSpPr>
        <p:spPr>
          <a:xfrm>
            <a:off x="6565977" y="1078411"/>
            <a:ext cx="14952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Outlier Removal</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Dates, Weight, Height, Age</a:t>
            </a:r>
            <a:endParaRPr b="1" sz="800">
              <a:latin typeface="Roboto"/>
              <a:ea typeface="Roboto"/>
              <a:cs typeface="Roboto"/>
              <a:sym typeface="Roboto"/>
            </a:endParaRPr>
          </a:p>
          <a:p>
            <a:pPr indent="0" lvl="0" marL="0" rtl="0" algn="l">
              <a:lnSpc>
                <a:spcPct val="115000"/>
              </a:lnSpc>
              <a:spcBef>
                <a:spcPts val="160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p:txBody>
      </p:sp>
      <p:sp>
        <p:nvSpPr>
          <p:cNvPr id="293" name="Google Shape;293;p29"/>
          <p:cNvSpPr txBox="1"/>
          <p:nvPr/>
        </p:nvSpPr>
        <p:spPr>
          <a:xfrm>
            <a:off x="3845784" y="2056460"/>
            <a:ext cx="14436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200"/>
          </a:p>
        </p:txBody>
      </p:sp>
      <p:sp>
        <p:nvSpPr>
          <p:cNvPr id="294" name="Google Shape;294;p29"/>
          <p:cNvSpPr/>
          <p:nvPr/>
        </p:nvSpPr>
        <p:spPr>
          <a:xfrm rot="1800047">
            <a:off x="3219843" y="1086434"/>
            <a:ext cx="2690936" cy="2690936"/>
          </a:xfrm>
          <a:prstGeom prst="blockArc">
            <a:avLst>
              <a:gd fmla="val 14545937" name="adj1"/>
              <a:gd fmla="val 19902139" name="adj2"/>
              <a:gd fmla="val 9115" name="adj3"/>
            </a:avLst>
          </a:prstGeom>
          <a:solidFill>
            <a:srgbClr val="561561"/>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rot="9000757">
            <a:off x="3213964" y="1086020"/>
            <a:ext cx="2690226" cy="2690226"/>
          </a:xfrm>
          <a:prstGeom prst="blockArc">
            <a:avLst>
              <a:gd fmla="val 18041678" name="adj1"/>
              <a:gd fmla="val 1798478" name="adj2"/>
              <a:gd fmla="val 9595" name="adj3"/>
            </a:avLst>
          </a:prstGeom>
          <a:solidFill>
            <a:srgbClr val="561561"/>
          </a:solidFill>
          <a:ln>
            <a:noFill/>
          </a:ln>
          <a:effectLst>
            <a:outerShdw blurRad="71438" rotWithShape="0" algn="bl"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flipH="1" rot="-9000757">
            <a:off x="3221634" y="1086770"/>
            <a:ext cx="2690226" cy="2690226"/>
          </a:xfrm>
          <a:prstGeom prst="blockArc">
            <a:avLst>
              <a:gd fmla="val 17967225" name="adj1"/>
              <a:gd fmla="val 1529547" name="adj2"/>
              <a:gd fmla="val 9279" name="adj3"/>
            </a:avLst>
          </a:prstGeom>
          <a:solidFill>
            <a:srgbClr val="9325A5"/>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rot="8100000">
            <a:off x="3166119" y="2257450"/>
            <a:ext cx="363170" cy="363170"/>
          </a:xfrm>
          <a:prstGeom prst="rtTriangle">
            <a:avLst/>
          </a:prstGeom>
          <a:solidFill>
            <a:srgbClr val="56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rot="-2700000">
            <a:off x="5598628" y="2250288"/>
            <a:ext cx="363170" cy="363170"/>
          </a:xfrm>
          <a:prstGeom prst="rtTriangle">
            <a:avLst/>
          </a:prstGeom>
          <a:solidFill>
            <a:srgbClr val="56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rot="2700000">
            <a:off x="4382023" y="3463061"/>
            <a:ext cx="363170" cy="363170"/>
          </a:xfrm>
          <a:prstGeom prst="rtTriangle">
            <a:avLst/>
          </a:prstGeom>
          <a:solidFill>
            <a:srgbClr val="93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rot="-8100000">
            <a:off x="4382715" y="1027393"/>
            <a:ext cx="363170" cy="363170"/>
          </a:xfrm>
          <a:prstGeom prst="rtTriangle">
            <a:avLst/>
          </a:prstGeom>
          <a:solidFill>
            <a:srgbClr val="93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29"/>
          <p:cNvPicPr preferRelativeResize="0"/>
          <p:nvPr/>
        </p:nvPicPr>
        <p:blipFill>
          <a:blip r:embed="rId3">
            <a:alphaModFix/>
          </a:blip>
          <a:stretch>
            <a:fillRect/>
          </a:stretch>
        </p:blipFill>
        <p:spPr>
          <a:xfrm>
            <a:off x="6193175" y="1628175"/>
            <a:ext cx="2540100" cy="372531"/>
          </a:xfrm>
          <a:prstGeom prst="rect">
            <a:avLst/>
          </a:prstGeom>
          <a:noFill/>
          <a:ln>
            <a:noFill/>
          </a:ln>
        </p:spPr>
      </p:pic>
      <p:pic>
        <p:nvPicPr>
          <p:cNvPr id="302" name="Google Shape;302;p29"/>
          <p:cNvPicPr preferRelativeResize="0"/>
          <p:nvPr/>
        </p:nvPicPr>
        <p:blipFill>
          <a:blip r:embed="rId4">
            <a:alphaModFix/>
          </a:blip>
          <a:stretch>
            <a:fillRect/>
          </a:stretch>
        </p:blipFill>
        <p:spPr>
          <a:xfrm>
            <a:off x="6867150" y="2730397"/>
            <a:ext cx="1192149" cy="1013725"/>
          </a:xfrm>
          <a:prstGeom prst="rect">
            <a:avLst/>
          </a:prstGeom>
          <a:noFill/>
          <a:ln>
            <a:noFill/>
          </a:ln>
        </p:spPr>
      </p:pic>
      <p:grpSp>
        <p:nvGrpSpPr>
          <p:cNvPr id="303" name="Google Shape;303;p29"/>
          <p:cNvGrpSpPr/>
          <p:nvPr/>
        </p:nvGrpSpPr>
        <p:grpSpPr>
          <a:xfrm>
            <a:off x="95000" y="2571750"/>
            <a:ext cx="1245960" cy="978700"/>
            <a:chOff x="95000" y="2747913"/>
            <a:chExt cx="1245960" cy="978700"/>
          </a:xfrm>
        </p:grpSpPr>
        <p:pic>
          <p:nvPicPr>
            <p:cNvPr id="304" name="Google Shape;304;p29"/>
            <p:cNvPicPr preferRelativeResize="0"/>
            <p:nvPr/>
          </p:nvPicPr>
          <p:blipFill>
            <a:blip r:embed="rId5">
              <a:alphaModFix/>
            </a:blip>
            <a:stretch>
              <a:fillRect/>
            </a:stretch>
          </p:blipFill>
          <p:spPr>
            <a:xfrm>
              <a:off x="95000" y="2747913"/>
              <a:ext cx="1245960" cy="978700"/>
            </a:xfrm>
            <a:prstGeom prst="rect">
              <a:avLst/>
            </a:prstGeom>
            <a:noFill/>
            <a:ln>
              <a:noFill/>
            </a:ln>
          </p:spPr>
        </p:pic>
        <p:sp>
          <p:nvSpPr>
            <p:cNvPr id="305" name="Google Shape;305;p29"/>
            <p:cNvSpPr/>
            <p:nvPr/>
          </p:nvSpPr>
          <p:spPr>
            <a:xfrm>
              <a:off x="95000" y="3023900"/>
              <a:ext cx="1245900" cy="1320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6" name="Google Shape;306;p29"/>
            <p:cNvSpPr/>
            <p:nvPr/>
          </p:nvSpPr>
          <p:spPr>
            <a:xfrm>
              <a:off x="95025" y="3294350"/>
              <a:ext cx="1245900" cy="678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7" name="Google Shape;307;p29"/>
            <p:cNvSpPr/>
            <p:nvPr/>
          </p:nvSpPr>
          <p:spPr>
            <a:xfrm>
              <a:off x="95025" y="3500600"/>
              <a:ext cx="1245900" cy="678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grpSp>
        <p:nvGrpSpPr>
          <p:cNvPr id="308" name="Google Shape;308;p29"/>
          <p:cNvGrpSpPr/>
          <p:nvPr/>
        </p:nvGrpSpPr>
        <p:grpSpPr>
          <a:xfrm>
            <a:off x="1620475" y="2571750"/>
            <a:ext cx="1495200" cy="978700"/>
            <a:chOff x="1379725" y="2747900"/>
            <a:chExt cx="1495200" cy="978700"/>
          </a:xfrm>
        </p:grpSpPr>
        <p:pic>
          <p:nvPicPr>
            <p:cNvPr id="309" name="Google Shape;309;p29"/>
            <p:cNvPicPr preferRelativeResize="0"/>
            <p:nvPr/>
          </p:nvPicPr>
          <p:blipFill>
            <a:blip r:embed="rId6">
              <a:alphaModFix/>
            </a:blip>
            <a:stretch>
              <a:fillRect/>
            </a:stretch>
          </p:blipFill>
          <p:spPr>
            <a:xfrm>
              <a:off x="1379725" y="2747900"/>
              <a:ext cx="1495200" cy="978700"/>
            </a:xfrm>
            <a:prstGeom prst="rect">
              <a:avLst/>
            </a:prstGeom>
            <a:noFill/>
            <a:ln>
              <a:noFill/>
            </a:ln>
          </p:spPr>
        </p:pic>
        <p:sp>
          <p:nvSpPr>
            <p:cNvPr id="310" name="Google Shape;310;p29"/>
            <p:cNvSpPr/>
            <p:nvPr/>
          </p:nvSpPr>
          <p:spPr>
            <a:xfrm>
              <a:off x="1379725" y="3227125"/>
              <a:ext cx="1495200" cy="945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11" name="Google Shape;311;p29"/>
            <p:cNvSpPr/>
            <p:nvPr/>
          </p:nvSpPr>
          <p:spPr>
            <a:xfrm>
              <a:off x="1379725" y="3466488"/>
              <a:ext cx="1495200" cy="945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cxnSp>
        <p:nvCxnSpPr>
          <p:cNvPr id="312" name="Google Shape;312;p29"/>
          <p:cNvCxnSpPr/>
          <p:nvPr/>
        </p:nvCxnSpPr>
        <p:spPr>
          <a:xfrm flipH="1" rot="10800000">
            <a:off x="1375825" y="3097375"/>
            <a:ext cx="206700" cy="900"/>
          </a:xfrm>
          <a:prstGeom prst="straightConnector1">
            <a:avLst/>
          </a:prstGeom>
          <a:noFill/>
          <a:ln cap="flat" cmpd="sng" w="9525">
            <a:solidFill>
              <a:srgbClr val="38761D"/>
            </a:solidFill>
            <a:prstDash val="solid"/>
            <a:round/>
            <a:headEnd len="med" w="med" type="none"/>
            <a:tailEnd len="med" w="med" type="stealth"/>
          </a:ln>
        </p:spPr>
      </p:cxnSp>
      <p:sp>
        <p:nvSpPr>
          <p:cNvPr id="313" name="Google Shape;313;p29"/>
          <p:cNvSpPr/>
          <p:nvPr/>
        </p:nvSpPr>
        <p:spPr>
          <a:xfrm>
            <a:off x="7958950" y="1748000"/>
            <a:ext cx="235500" cy="94500"/>
          </a:xfrm>
          <a:prstGeom prst="rect">
            <a:avLst/>
          </a:prstGeom>
          <a:noFill/>
          <a:ln cap="flat" cmpd="sng" w="9525">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14" name="Google Shape;314;p29"/>
          <p:cNvSpPr/>
          <p:nvPr/>
        </p:nvSpPr>
        <p:spPr>
          <a:xfrm>
            <a:off x="8474225" y="1748000"/>
            <a:ext cx="235500" cy="94500"/>
          </a:xfrm>
          <a:prstGeom prst="rect">
            <a:avLst/>
          </a:prstGeom>
          <a:noFill/>
          <a:ln cap="flat" cmpd="sng" w="9525">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15" name="Google Shape;315;p29"/>
          <p:cNvSpPr/>
          <p:nvPr/>
        </p:nvSpPr>
        <p:spPr>
          <a:xfrm>
            <a:off x="6222675" y="1842500"/>
            <a:ext cx="235500" cy="94500"/>
          </a:xfrm>
          <a:prstGeom prst="rect">
            <a:avLst/>
          </a:prstGeom>
          <a:noFill/>
          <a:ln cap="flat" cmpd="sng" w="9525">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16" name="Google Shape;316;p29"/>
          <p:cNvSpPr/>
          <p:nvPr/>
        </p:nvSpPr>
        <p:spPr>
          <a:xfrm>
            <a:off x="6879125" y="3095275"/>
            <a:ext cx="1168200" cy="513600"/>
          </a:xfrm>
          <a:prstGeom prst="rect">
            <a:avLst/>
          </a:prstGeom>
          <a:noFill/>
          <a:ln cap="flat" cmpd="sng" w="9525">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